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35"/>
  </p:notesMasterIdLst>
  <p:sldIdLst>
    <p:sldId id="258" r:id="rId5"/>
    <p:sldId id="259" r:id="rId6"/>
    <p:sldId id="264" r:id="rId7"/>
    <p:sldId id="265" r:id="rId8"/>
    <p:sldId id="309" r:id="rId9"/>
    <p:sldId id="261" r:id="rId10"/>
    <p:sldId id="282" r:id="rId11"/>
    <p:sldId id="283" r:id="rId12"/>
    <p:sldId id="281" r:id="rId13"/>
    <p:sldId id="287" r:id="rId14"/>
    <p:sldId id="286" r:id="rId15"/>
    <p:sldId id="290" r:id="rId16"/>
    <p:sldId id="291" r:id="rId17"/>
    <p:sldId id="292" r:id="rId18"/>
    <p:sldId id="294" r:id="rId19"/>
    <p:sldId id="293" r:id="rId20"/>
    <p:sldId id="295" r:id="rId21"/>
    <p:sldId id="296" r:id="rId22"/>
    <p:sldId id="297" r:id="rId23"/>
    <p:sldId id="298" r:id="rId24"/>
    <p:sldId id="300" r:id="rId25"/>
    <p:sldId id="299" r:id="rId26"/>
    <p:sldId id="301" r:id="rId27"/>
    <p:sldId id="302" r:id="rId28"/>
    <p:sldId id="303" r:id="rId29"/>
    <p:sldId id="304" r:id="rId30"/>
    <p:sldId id="305" r:id="rId31"/>
    <p:sldId id="306" r:id="rId32"/>
    <p:sldId id="278" r:id="rId33"/>
    <p:sldId id="285" r:id="rId3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B62F19"/>
    <a:srgbClr val="B00000"/>
    <a:srgbClr val="C734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884" autoAdjust="0"/>
  </p:normalViewPr>
  <p:slideViewPr>
    <p:cSldViewPr snapToGrid="0">
      <p:cViewPr varScale="1">
        <p:scale>
          <a:sx n="99" d="100"/>
          <a:sy n="99" d="100"/>
        </p:scale>
        <p:origin x="2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9211D1-D9D9-4028-AEDA-D6D720808043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4A28FE2B-959A-4102-827E-318AC184E0E3}">
      <dgm:prSet phldrT="[Texte]"/>
      <dgm:spPr/>
      <dgm:t>
        <a:bodyPr/>
        <a:lstStyle/>
        <a:p>
          <a:r>
            <a:rPr lang="fr-FR" b="1" dirty="0"/>
            <a:t>Analyse de la situation </a:t>
          </a:r>
          <a:r>
            <a:rPr lang="fr-FR" i="1" u="none" dirty="0"/>
            <a:t>forces/faiblesses opportunités/ menaces </a:t>
          </a:r>
          <a:endParaRPr lang="fr-FR" dirty="0"/>
        </a:p>
      </dgm:t>
    </dgm:pt>
    <dgm:pt modelId="{AF77715D-99E5-41B1-B5A1-E33079907DEE}" type="parTrans" cxnId="{3D8A720C-CFD5-4FF6-B412-FB70A4487354}">
      <dgm:prSet/>
      <dgm:spPr/>
      <dgm:t>
        <a:bodyPr/>
        <a:lstStyle/>
        <a:p>
          <a:endParaRPr lang="fr-FR"/>
        </a:p>
      </dgm:t>
    </dgm:pt>
    <dgm:pt modelId="{6EF27DFA-E1F1-4617-8E96-EA0772AEAF16}" type="sibTrans" cxnId="{3D8A720C-CFD5-4FF6-B412-FB70A4487354}">
      <dgm:prSet/>
      <dgm:spPr/>
      <dgm:t>
        <a:bodyPr/>
        <a:lstStyle/>
        <a:p>
          <a:endParaRPr lang="fr-FR"/>
        </a:p>
      </dgm:t>
    </dgm:pt>
    <dgm:pt modelId="{AE742EE0-9E6B-4F9B-80FD-9042510D93C2}">
      <dgm:prSet phldrT="[Texte]"/>
      <dgm:spPr/>
      <dgm:t>
        <a:bodyPr/>
        <a:lstStyle/>
        <a:p>
          <a:r>
            <a:rPr lang="fr-FR" b="1" dirty="0"/>
            <a:t>Définir un plan d’action concret </a:t>
          </a:r>
        </a:p>
        <a:p>
          <a:r>
            <a:rPr lang="fr-FR" i="1" dirty="0"/>
            <a:t>Comment ? Quand ? </a:t>
          </a:r>
          <a:endParaRPr lang="fr-FR" dirty="0"/>
        </a:p>
      </dgm:t>
    </dgm:pt>
    <dgm:pt modelId="{9FA95844-2225-4C4F-B82A-39E94E4A7D30}" type="parTrans" cxnId="{358C134B-8B21-4152-929A-B7385B51CD32}">
      <dgm:prSet/>
      <dgm:spPr/>
      <dgm:t>
        <a:bodyPr/>
        <a:lstStyle/>
        <a:p>
          <a:endParaRPr lang="fr-FR"/>
        </a:p>
      </dgm:t>
    </dgm:pt>
    <dgm:pt modelId="{6E18FCF5-06AE-4326-AA9F-95622A4DC454}" type="sibTrans" cxnId="{358C134B-8B21-4152-929A-B7385B51CD32}">
      <dgm:prSet/>
      <dgm:spPr/>
      <dgm:t>
        <a:bodyPr/>
        <a:lstStyle/>
        <a:p>
          <a:endParaRPr lang="fr-FR"/>
        </a:p>
      </dgm:t>
    </dgm:pt>
    <dgm:pt modelId="{9BE8040F-1D7D-4E8B-A43E-0D36B74B3F1E}">
      <dgm:prSet phldrT="[Texte]"/>
      <dgm:spPr/>
      <dgm:t>
        <a:bodyPr/>
        <a:lstStyle/>
        <a:p>
          <a:r>
            <a:rPr lang="fr-FR" b="1" dirty="0"/>
            <a:t>Mise en œuvre et suivi  des résultats obtenus </a:t>
          </a:r>
          <a:endParaRPr lang="fr-FR" dirty="0"/>
        </a:p>
      </dgm:t>
    </dgm:pt>
    <dgm:pt modelId="{880EC04A-4CC4-4255-BC23-B2B8C82645F8}" type="parTrans" cxnId="{A1088D76-1FE0-4237-AD7F-D7CB0F465818}">
      <dgm:prSet/>
      <dgm:spPr/>
      <dgm:t>
        <a:bodyPr/>
        <a:lstStyle/>
        <a:p>
          <a:endParaRPr lang="fr-FR"/>
        </a:p>
      </dgm:t>
    </dgm:pt>
    <dgm:pt modelId="{88D6E089-B9DD-45BA-AFE4-B4CEBA4626F5}" type="sibTrans" cxnId="{A1088D76-1FE0-4237-AD7F-D7CB0F465818}">
      <dgm:prSet/>
      <dgm:spPr/>
      <dgm:t>
        <a:bodyPr/>
        <a:lstStyle/>
        <a:p>
          <a:endParaRPr lang="fr-FR"/>
        </a:p>
      </dgm:t>
    </dgm:pt>
    <dgm:pt modelId="{A69B4532-C772-4B52-BB06-A38BBF088E47}">
      <dgm:prSet phldrT="[Texte]"/>
      <dgm:spPr>
        <a:solidFill>
          <a:srgbClr val="006600"/>
        </a:solidFill>
      </dgm:spPr>
      <dgm:t>
        <a:bodyPr/>
        <a:lstStyle/>
        <a:p>
          <a:r>
            <a:rPr lang="fr-FR" b="1" dirty="0"/>
            <a:t>Objectifs individuels et collectifs </a:t>
          </a:r>
        </a:p>
      </dgm:t>
    </dgm:pt>
    <dgm:pt modelId="{C4992885-36CD-4623-8F45-50AFF4478664}" type="parTrans" cxnId="{D72438C3-71C9-4D7F-B7EC-A20081FBA742}">
      <dgm:prSet/>
      <dgm:spPr/>
      <dgm:t>
        <a:bodyPr/>
        <a:lstStyle/>
        <a:p>
          <a:endParaRPr lang="fr-FR"/>
        </a:p>
      </dgm:t>
    </dgm:pt>
    <dgm:pt modelId="{CAC40C0C-593F-4B7A-9CB4-586774A2CD57}" type="sibTrans" cxnId="{D72438C3-71C9-4D7F-B7EC-A20081FBA742}">
      <dgm:prSet/>
      <dgm:spPr/>
      <dgm:t>
        <a:bodyPr/>
        <a:lstStyle/>
        <a:p>
          <a:endParaRPr lang="fr-FR"/>
        </a:p>
      </dgm:t>
    </dgm:pt>
    <dgm:pt modelId="{5C1163C5-9787-4B71-BA8C-EA5F4E421A19}" type="pres">
      <dgm:prSet presAssocID="{BD9211D1-D9D9-4028-AEDA-D6D720808043}" presName="CompostProcess" presStyleCnt="0">
        <dgm:presLayoutVars>
          <dgm:dir/>
          <dgm:resizeHandles val="exact"/>
        </dgm:presLayoutVars>
      </dgm:prSet>
      <dgm:spPr/>
    </dgm:pt>
    <dgm:pt modelId="{4672252A-490E-45E5-B60F-367277DB9E51}" type="pres">
      <dgm:prSet presAssocID="{BD9211D1-D9D9-4028-AEDA-D6D720808043}" presName="arrow" presStyleLbl="bgShp" presStyleIdx="0" presStyleCnt="1"/>
      <dgm:spPr/>
    </dgm:pt>
    <dgm:pt modelId="{E049906D-FF12-416A-A628-D73C803AC77A}" type="pres">
      <dgm:prSet presAssocID="{BD9211D1-D9D9-4028-AEDA-D6D720808043}" presName="linearProcess" presStyleCnt="0"/>
      <dgm:spPr/>
    </dgm:pt>
    <dgm:pt modelId="{142EB05E-4C2C-4534-9027-64FFBA1BA349}" type="pres">
      <dgm:prSet presAssocID="{4A28FE2B-959A-4102-827E-318AC184E0E3}" presName="textNode" presStyleLbl="node1" presStyleIdx="0" presStyleCnt="4">
        <dgm:presLayoutVars>
          <dgm:bulletEnabled val="1"/>
        </dgm:presLayoutVars>
      </dgm:prSet>
      <dgm:spPr/>
    </dgm:pt>
    <dgm:pt modelId="{1370A828-EE5B-4822-BFFA-053584BE050B}" type="pres">
      <dgm:prSet presAssocID="{6EF27DFA-E1F1-4617-8E96-EA0772AEAF16}" presName="sibTrans" presStyleCnt="0"/>
      <dgm:spPr/>
    </dgm:pt>
    <dgm:pt modelId="{8AF35428-2478-42C3-AD8B-21CFA10D5FD2}" type="pres">
      <dgm:prSet presAssocID="{AE742EE0-9E6B-4F9B-80FD-9042510D93C2}" presName="textNode" presStyleLbl="node1" presStyleIdx="1" presStyleCnt="4">
        <dgm:presLayoutVars>
          <dgm:bulletEnabled val="1"/>
        </dgm:presLayoutVars>
      </dgm:prSet>
      <dgm:spPr/>
    </dgm:pt>
    <dgm:pt modelId="{41C0B3AE-94E9-4ED9-A840-B5196480BE56}" type="pres">
      <dgm:prSet presAssocID="{6E18FCF5-06AE-4326-AA9F-95622A4DC454}" presName="sibTrans" presStyleCnt="0"/>
      <dgm:spPr/>
    </dgm:pt>
    <dgm:pt modelId="{93A098B8-5797-4E88-B1D1-3BA6EF1F539B}" type="pres">
      <dgm:prSet presAssocID="{9BE8040F-1D7D-4E8B-A43E-0D36B74B3F1E}" presName="textNode" presStyleLbl="node1" presStyleIdx="2" presStyleCnt="4">
        <dgm:presLayoutVars>
          <dgm:bulletEnabled val="1"/>
        </dgm:presLayoutVars>
      </dgm:prSet>
      <dgm:spPr/>
    </dgm:pt>
    <dgm:pt modelId="{917A4CF9-2F44-48AC-9968-B52A9E0E15DF}" type="pres">
      <dgm:prSet presAssocID="{88D6E089-B9DD-45BA-AFE4-B4CEBA4626F5}" presName="sibTrans" presStyleCnt="0"/>
      <dgm:spPr/>
    </dgm:pt>
    <dgm:pt modelId="{59535071-0683-4D56-BAE5-C99C45CC6A62}" type="pres">
      <dgm:prSet presAssocID="{A69B4532-C772-4B52-BB06-A38BBF088E47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3D8A720C-CFD5-4FF6-B412-FB70A4487354}" srcId="{BD9211D1-D9D9-4028-AEDA-D6D720808043}" destId="{4A28FE2B-959A-4102-827E-318AC184E0E3}" srcOrd="0" destOrd="0" parTransId="{AF77715D-99E5-41B1-B5A1-E33079907DEE}" sibTransId="{6EF27DFA-E1F1-4617-8E96-EA0772AEAF16}"/>
    <dgm:cxn modelId="{21B32C1B-16DB-4FAF-93B3-2358CA7CADFE}" type="presOf" srcId="{A69B4532-C772-4B52-BB06-A38BBF088E47}" destId="{59535071-0683-4D56-BAE5-C99C45CC6A62}" srcOrd="0" destOrd="0" presId="urn:microsoft.com/office/officeart/2005/8/layout/hProcess9"/>
    <dgm:cxn modelId="{358C134B-8B21-4152-929A-B7385B51CD32}" srcId="{BD9211D1-D9D9-4028-AEDA-D6D720808043}" destId="{AE742EE0-9E6B-4F9B-80FD-9042510D93C2}" srcOrd="1" destOrd="0" parTransId="{9FA95844-2225-4C4F-B82A-39E94E4A7D30}" sibTransId="{6E18FCF5-06AE-4326-AA9F-95622A4DC454}"/>
    <dgm:cxn modelId="{A1088D76-1FE0-4237-AD7F-D7CB0F465818}" srcId="{BD9211D1-D9D9-4028-AEDA-D6D720808043}" destId="{9BE8040F-1D7D-4E8B-A43E-0D36B74B3F1E}" srcOrd="2" destOrd="0" parTransId="{880EC04A-4CC4-4255-BC23-B2B8C82645F8}" sibTransId="{88D6E089-B9DD-45BA-AFE4-B4CEBA4626F5}"/>
    <dgm:cxn modelId="{1D9DD57C-C9D4-498D-B6F1-10227FF8526D}" type="presOf" srcId="{AE742EE0-9E6B-4F9B-80FD-9042510D93C2}" destId="{8AF35428-2478-42C3-AD8B-21CFA10D5FD2}" srcOrd="0" destOrd="0" presId="urn:microsoft.com/office/officeart/2005/8/layout/hProcess9"/>
    <dgm:cxn modelId="{BB9A9486-3FBF-44DC-A80C-085FAF5650A7}" type="presOf" srcId="{4A28FE2B-959A-4102-827E-318AC184E0E3}" destId="{142EB05E-4C2C-4534-9027-64FFBA1BA349}" srcOrd="0" destOrd="0" presId="urn:microsoft.com/office/officeart/2005/8/layout/hProcess9"/>
    <dgm:cxn modelId="{693486A8-6459-4EF3-8160-7F96667C7C5D}" type="presOf" srcId="{9BE8040F-1D7D-4E8B-A43E-0D36B74B3F1E}" destId="{93A098B8-5797-4E88-B1D1-3BA6EF1F539B}" srcOrd="0" destOrd="0" presId="urn:microsoft.com/office/officeart/2005/8/layout/hProcess9"/>
    <dgm:cxn modelId="{D72438C3-71C9-4D7F-B7EC-A20081FBA742}" srcId="{BD9211D1-D9D9-4028-AEDA-D6D720808043}" destId="{A69B4532-C772-4B52-BB06-A38BBF088E47}" srcOrd="3" destOrd="0" parTransId="{C4992885-36CD-4623-8F45-50AFF4478664}" sibTransId="{CAC40C0C-593F-4B7A-9CB4-586774A2CD57}"/>
    <dgm:cxn modelId="{5067E1E8-CF09-4D7C-9427-C0F5C5264BEB}" type="presOf" srcId="{BD9211D1-D9D9-4028-AEDA-D6D720808043}" destId="{5C1163C5-9787-4B71-BA8C-EA5F4E421A19}" srcOrd="0" destOrd="0" presId="urn:microsoft.com/office/officeart/2005/8/layout/hProcess9"/>
    <dgm:cxn modelId="{CAF015D5-CA8A-4E67-A646-07BF6276015D}" type="presParOf" srcId="{5C1163C5-9787-4B71-BA8C-EA5F4E421A19}" destId="{4672252A-490E-45E5-B60F-367277DB9E51}" srcOrd="0" destOrd="0" presId="urn:microsoft.com/office/officeart/2005/8/layout/hProcess9"/>
    <dgm:cxn modelId="{79743E2E-B6F4-42C5-8B4F-82270141543A}" type="presParOf" srcId="{5C1163C5-9787-4B71-BA8C-EA5F4E421A19}" destId="{E049906D-FF12-416A-A628-D73C803AC77A}" srcOrd="1" destOrd="0" presId="urn:microsoft.com/office/officeart/2005/8/layout/hProcess9"/>
    <dgm:cxn modelId="{6455551C-E59F-4152-8C8F-A225AD42A859}" type="presParOf" srcId="{E049906D-FF12-416A-A628-D73C803AC77A}" destId="{142EB05E-4C2C-4534-9027-64FFBA1BA349}" srcOrd="0" destOrd="0" presId="urn:microsoft.com/office/officeart/2005/8/layout/hProcess9"/>
    <dgm:cxn modelId="{8F52C810-C705-46B5-A817-EA9D91035E21}" type="presParOf" srcId="{E049906D-FF12-416A-A628-D73C803AC77A}" destId="{1370A828-EE5B-4822-BFFA-053584BE050B}" srcOrd="1" destOrd="0" presId="urn:microsoft.com/office/officeart/2005/8/layout/hProcess9"/>
    <dgm:cxn modelId="{95328D59-5465-4B20-9006-8DD244073163}" type="presParOf" srcId="{E049906D-FF12-416A-A628-D73C803AC77A}" destId="{8AF35428-2478-42C3-AD8B-21CFA10D5FD2}" srcOrd="2" destOrd="0" presId="urn:microsoft.com/office/officeart/2005/8/layout/hProcess9"/>
    <dgm:cxn modelId="{CB33FE18-8CDE-462B-86A9-226B0E82ACDF}" type="presParOf" srcId="{E049906D-FF12-416A-A628-D73C803AC77A}" destId="{41C0B3AE-94E9-4ED9-A840-B5196480BE56}" srcOrd="3" destOrd="0" presId="urn:microsoft.com/office/officeart/2005/8/layout/hProcess9"/>
    <dgm:cxn modelId="{0E71E043-93A6-4D63-B33E-2ACEEB6AF3E3}" type="presParOf" srcId="{E049906D-FF12-416A-A628-D73C803AC77A}" destId="{93A098B8-5797-4E88-B1D1-3BA6EF1F539B}" srcOrd="4" destOrd="0" presId="urn:microsoft.com/office/officeart/2005/8/layout/hProcess9"/>
    <dgm:cxn modelId="{F23D6F46-5ED8-4B9D-B478-3D0084A527E1}" type="presParOf" srcId="{E049906D-FF12-416A-A628-D73C803AC77A}" destId="{917A4CF9-2F44-48AC-9968-B52A9E0E15DF}" srcOrd="5" destOrd="0" presId="urn:microsoft.com/office/officeart/2005/8/layout/hProcess9"/>
    <dgm:cxn modelId="{BE405B5B-F065-42A6-9360-8684307C7A89}" type="presParOf" srcId="{E049906D-FF12-416A-A628-D73C803AC77A}" destId="{59535071-0683-4D56-BAE5-C99C45CC6A62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72252A-490E-45E5-B60F-367277DB9E51}">
      <dsp:nvSpPr>
        <dsp:cNvPr id="0" name=""/>
        <dsp:cNvSpPr/>
      </dsp:nvSpPr>
      <dsp:spPr>
        <a:xfrm>
          <a:off x="557798" y="0"/>
          <a:ext cx="6321717" cy="3568707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2EB05E-4C2C-4534-9027-64FFBA1BA349}">
      <dsp:nvSpPr>
        <dsp:cNvPr id="0" name=""/>
        <dsp:cNvSpPr/>
      </dsp:nvSpPr>
      <dsp:spPr>
        <a:xfrm>
          <a:off x="3722" y="1070612"/>
          <a:ext cx="1790330" cy="142748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Analyse de la situation </a:t>
          </a:r>
          <a:r>
            <a:rPr lang="fr-FR" sz="1600" i="1" u="none" kern="1200" dirty="0"/>
            <a:t>forces/faiblesses opportunités/ menaces </a:t>
          </a:r>
          <a:endParaRPr lang="fr-FR" sz="1600" kern="1200" dirty="0"/>
        </a:p>
      </dsp:txBody>
      <dsp:txXfrm>
        <a:off x="73406" y="1140296"/>
        <a:ext cx="1650962" cy="1288114"/>
      </dsp:txXfrm>
    </dsp:sp>
    <dsp:sp modelId="{8AF35428-2478-42C3-AD8B-21CFA10D5FD2}">
      <dsp:nvSpPr>
        <dsp:cNvPr id="0" name=""/>
        <dsp:cNvSpPr/>
      </dsp:nvSpPr>
      <dsp:spPr>
        <a:xfrm>
          <a:off x="1883569" y="1070612"/>
          <a:ext cx="1790330" cy="1427482"/>
        </a:xfrm>
        <a:prstGeom prst="round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Définir un plan d’action concret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i="1" kern="1200" dirty="0"/>
            <a:t>Comment ? Quand ? </a:t>
          </a:r>
          <a:endParaRPr lang="fr-FR" sz="1600" kern="1200" dirty="0"/>
        </a:p>
      </dsp:txBody>
      <dsp:txXfrm>
        <a:off x="1953253" y="1140296"/>
        <a:ext cx="1650962" cy="1288114"/>
      </dsp:txXfrm>
    </dsp:sp>
    <dsp:sp modelId="{93A098B8-5797-4E88-B1D1-3BA6EF1F539B}">
      <dsp:nvSpPr>
        <dsp:cNvPr id="0" name=""/>
        <dsp:cNvSpPr/>
      </dsp:nvSpPr>
      <dsp:spPr>
        <a:xfrm>
          <a:off x="3763415" y="1070612"/>
          <a:ext cx="1790330" cy="1427482"/>
        </a:xfrm>
        <a:prstGeom prst="round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Mise en œuvre et suivi  des résultats obtenus </a:t>
          </a:r>
          <a:endParaRPr lang="fr-FR" sz="1600" kern="1200" dirty="0"/>
        </a:p>
      </dsp:txBody>
      <dsp:txXfrm>
        <a:off x="3833099" y="1140296"/>
        <a:ext cx="1650962" cy="1288114"/>
      </dsp:txXfrm>
    </dsp:sp>
    <dsp:sp modelId="{59535071-0683-4D56-BAE5-C99C45CC6A62}">
      <dsp:nvSpPr>
        <dsp:cNvPr id="0" name=""/>
        <dsp:cNvSpPr/>
      </dsp:nvSpPr>
      <dsp:spPr>
        <a:xfrm>
          <a:off x="5643262" y="1070612"/>
          <a:ext cx="1790330" cy="1427482"/>
        </a:xfrm>
        <a:prstGeom prst="roundRect">
          <a:avLst/>
        </a:prstGeom>
        <a:solidFill>
          <a:srgbClr val="00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Objectifs individuels et collectifs </a:t>
          </a:r>
        </a:p>
      </dsp:txBody>
      <dsp:txXfrm>
        <a:off x="5712946" y="1140296"/>
        <a:ext cx="1650962" cy="12881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686D5-AEAB-41F7-9282-44B556D4AC88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09B886-53C5-434C-9B50-B6B1F1919B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2047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B801B4-B9AF-4A5C-A1A9-B3BB38FE0A38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3510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800" dirty="0"/>
              <a:t>Exemple : </a:t>
            </a:r>
          </a:p>
          <a:p>
            <a:r>
              <a:rPr lang="fr-FR" sz="1800" dirty="0"/>
              <a:t>Le groupe 1 reçoit en premier le paperboard risque production/risque main d’œuvre </a:t>
            </a:r>
          </a:p>
          <a:p>
            <a:r>
              <a:rPr lang="fr-FR" sz="1800" dirty="0"/>
              <a:t>Au sein du groupe 1 on retrouve des porteurs de projets en BV lait et Maraichage, ils remplissent les risques associés </a:t>
            </a:r>
          </a:p>
          <a:p>
            <a:r>
              <a:rPr lang="fr-FR" sz="1800" dirty="0"/>
              <a:t>Le paperboard est ensuite donné au groupe 2 dans lequel on retrouve un BV lait qui identifie un risque supplémentaire, il y a également un producteur de poulets de chair qui ajoute sa production et les risques associés </a:t>
            </a:r>
          </a:p>
          <a:p>
            <a:r>
              <a:rPr lang="fr-FR" sz="1800" dirty="0"/>
              <a:t>Même fonctionnement pour le troisième groupe avec la présence d’un apiculteur qui ajoute sa filière et un maraicher qui complète la partie risque déjà évoquée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9B886-53C5-434C-9B50-B6B1F1919B14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987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42067" y="11477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067" y="36274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FFAA-DD3D-42D1-A88A-68A1D12767D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1734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F5A8-633D-4942-B784-9D7AFB2D045B}" type="datetimeFigureOut">
              <a:rPr lang="fr-FR" smtClean="0"/>
              <a:pPr/>
              <a:t>02/02/2026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FFAA-DD3D-42D1-A88A-68A1D12767D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6899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F5A8-633D-4942-B784-9D7AFB2D045B}" type="datetimeFigureOut">
              <a:rPr lang="fr-FR" smtClean="0"/>
              <a:pPr/>
              <a:t>02/02/2026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FFAA-DD3D-42D1-A88A-68A1D12767D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9622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F5A8-633D-4942-B784-9D7AFB2D045B}" type="datetimeFigureOut">
              <a:rPr lang="fr-FR" smtClean="0"/>
              <a:pPr/>
              <a:t>02/02/2026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FFAA-DD3D-42D1-A88A-68A1D12767D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8965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F5A8-633D-4942-B784-9D7AFB2D045B}" type="datetimeFigureOut">
              <a:rPr lang="fr-FR" smtClean="0"/>
              <a:pPr/>
              <a:t>02/02/2026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FFAA-DD3D-42D1-A88A-68A1D12767D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3303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35669" y="1667405"/>
            <a:ext cx="10261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35669" y="4547130"/>
            <a:ext cx="10261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F5A8-633D-4942-B784-9D7AFB2D045B}" type="datetimeFigureOut">
              <a:rPr lang="fr-FR" smtClean="0"/>
              <a:pPr/>
              <a:t>02/02/2026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FFAA-DD3D-42D1-A88A-68A1D12767D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6181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44131" y="1825625"/>
            <a:ext cx="4953002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874933" y="1825625"/>
            <a:ext cx="5063067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F5A8-633D-4942-B784-9D7AFB2D045B}" type="datetimeFigureOut">
              <a:rPr lang="fr-FR" smtClean="0"/>
              <a:pPr/>
              <a:t>02/02/2026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FFAA-DD3D-42D1-A88A-68A1D12767D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771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44132" y="356659"/>
            <a:ext cx="10193868" cy="132556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44132" y="1672697"/>
            <a:ext cx="49699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44132" y="2496609"/>
            <a:ext cx="4969935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F5A8-633D-4942-B784-9D7AFB2D045B}" type="datetimeFigureOut">
              <a:rPr lang="fr-FR" smtClean="0"/>
              <a:pPr/>
              <a:t>02/02/2026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FFAA-DD3D-42D1-A88A-68A1D12767D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exte 2"/>
          <p:cNvSpPr>
            <a:spLocks noGrp="1"/>
          </p:cNvSpPr>
          <p:nvPr>
            <p:ph type="body" idx="13"/>
          </p:nvPr>
        </p:nvSpPr>
        <p:spPr>
          <a:xfrm>
            <a:off x="6976533" y="1682222"/>
            <a:ext cx="496146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14"/>
          </p:nvPr>
        </p:nvSpPr>
        <p:spPr>
          <a:xfrm>
            <a:off x="6976533" y="2506134"/>
            <a:ext cx="496146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98122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F5A8-633D-4942-B784-9D7AFB2D045B}" type="datetimeFigureOut">
              <a:rPr lang="fr-FR" smtClean="0"/>
              <a:pPr/>
              <a:t>02/02/2026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FFAA-DD3D-42D1-A88A-68A1D12767D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5757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F5A8-633D-4942-B784-9D7AFB2D045B}" type="datetimeFigureOut">
              <a:rPr lang="fr-FR" smtClean="0"/>
              <a:pPr/>
              <a:t>02/02/2026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FFAA-DD3D-42D1-A88A-68A1D12767D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62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F5A8-633D-4942-B784-9D7AFB2D045B}" type="datetimeFigureOut">
              <a:rPr lang="fr-FR" smtClean="0"/>
              <a:pPr/>
              <a:t>02/02/2026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FFAA-DD3D-42D1-A88A-68A1D12767D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Rectangle 4"/>
          <p:cNvSpPr/>
          <p:nvPr userDrawn="1"/>
        </p:nvSpPr>
        <p:spPr>
          <a:xfrm>
            <a:off x="0" y="641684"/>
            <a:ext cx="12192000" cy="62163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1905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F5A8-633D-4942-B784-9D7AFB2D045B}" type="datetimeFigureOut">
              <a:rPr lang="fr-FR" smtClean="0"/>
              <a:pPr/>
              <a:t>02/02/2026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FFAA-DD3D-42D1-A88A-68A1D12767D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636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619672" cy="6858000"/>
          </a:xfrm>
          <a:prstGeom prst="rect">
            <a:avLst/>
          </a:prstGeom>
          <a:solidFill>
            <a:srgbClr val="BF2C13"/>
          </a:solidFill>
          <a:ln>
            <a:solidFill>
              <a:srgbClr val="BF2C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744132" y="365125"/>
            <a:ext cx="101938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44132" y="1825625"/>
            <a:ext cx="1019386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41077" y="6389361"/>
            <a:ext cx="1130523" cy="3378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1C68F5A8-633D-4942-B784-9D7AFB2D045B}" type="datetimeFigureOut">
              <a:rPr lang="fr-FR" smtClean="0"/>
              <a:pPr/>
              <a:t>02/02/2026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622800" y="63119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194800" y="63119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2FFAA-DD3D-42D1-A88A-68A1D12767D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ZoneTexte 8"/>
          <p:cNvSpPr txBox="1"/>
          <p:nvPr userDrawn="1"/>
        </p:nvSpPr>
        <p:spPr>
          <a:xfrm>
            <a:off x="153343" y="103515"/>
            <a:ext cx="1312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bg1"/>
                </a:solidFill>
                <a:latin typeface="Berringer" panose="00000500000000000000" pitchFamily="2" charset="0"/>
              </a:rPr>
              <a:t>EVOLE</a:t>
            </a:r>
          </a:p>
        </p:txBody>
      </p:sp>
      <p:sp>
        <p:nvSpPr>
          <p:cNvPr id="11" name="Arc 10"/>
          <p:cNvSpPr/>
          <p:nvPr userDrawn="1"/>
        </p:nvSpPr>
        <p:spPr>
          <a:xfrm rot="476825" flipV="1">
            <a:off x="-491534" y="-402226"/>
            <a:ext cx="2180493" cy="949570"/>
          </a:xfrm>
          <a:prstGeom prst="arc">
            <a:avLst>
              <a:gd name="adj1" fmla="val 14307108"/>
              <a:gd name="adj2" fmla="val 20594194"/>
            </a:avLst>
          </a:prstGeom>
          <a:ln w="28575" cap="rnd" cmpd="sng">
            <a:gradFill flip="none" rotWithShape="1">
              <a:gsLst>
                <a:gs pos="13000">
                  <a:schemeClr val="accent1">
                    <a:lumMod val="5000"/>
                    <a:lumOff val="95000"/>
                    <a:alpha val="0"/>
                  </a:schemeClr>
                </a:gs>
                <a:gs pos="49000">
                  <a:schemeClr val="bg1"/>
                </a:gs>
                <a:gs pos="68000">
                  <a:schemeClr val="bg1"/>
                </a:gs>
                <a:gs pos="100000">
                  <a:schemeClr val="bg1"/>
                </a:gs>
              </a:gsLst>
              <a:lin ang="2700000" scaled="1"/>
              <a:tileRect/>
            </a:gradFill>
            <a:miter lim="800000"/>
            <a:headEnd type="none" w="med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241077" y="130776"/>
            <a:ext cx="1291457" cy="495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087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C00000"/>
          </a:solidFill>
          <a:latin typeface="Arial Rounded MT Bold" panose="020F0704030504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1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77918" y="-10853"/>
            <a:ext cx="10514082" cy="6935797"/>
          </a:xfrm>
          <a:prstGeom prst="rect">
            <a:avLst/>
          </a:prstGeom>
          <a:solidFill>
            <a:srgbClr val="BF2C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86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73193" y="5989834"/>
            <a:ext cx="10644351" cy="8681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8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9130656" y="-1667862"/>
            <a:ext cx="2015873" cy="201587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8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8619051" y="4340264"/>
            <a:ext cx="4299618" cy="4299618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8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103750" y="5181462"/>
            <a:ext cx="3330219" cy="561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60315" algn="l"/>
                <a:tab pos="570877" algn="l"/>
              </a:tabLst>
              <a:defRPr/>
            </a:pPr>
            <a:r>
              <a:rPr kumimoji="0" lang="fr-FR" sz="3048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erringer" panose="000005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7/6/23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2268846" y="6001559"/>
            <a:ext cx="9110739" cy="799934"/>
            <a:chOff x="0" y="-28768"/>
            <a:chExt cx="7062551" cy="620353"/>
          </a:xfrm>
        </p:grpSpPr>
        <p:pic>
          <p:nvPicPr>
            <p:cNvPr id="20" name="Image 1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9757"/>
              <a:ext cx="762635" cy="518795"/>
            </a:xfrm>
            <a:prstGeom prst="rect">
              <a:avLst/>
            </a:prstGeom>
            <a:noFill/>
          </p:spPr>
        </p:pic>
        <p:pic>
          <p:nvPicPr>
            <p:cNvPr id="21" name="Picture 6" descr="logo_ARA_partenaire-cmjn_typogris-pastillebleue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2416" y="-28768"/>
              <a:ext cx="1080135" cy="6019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" name="Picture 9" descr="Logo CASMB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1" b="9206"/>
            <a:stretch/>
          </p:blipFill>
          <p:spPr bwMode="auto">
            <a:xfrm>
              <a:off x="3378083" y="-28768"/>
              <a:ext cx="552450" cy="62035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" name="Image 2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89044" y="111318"/>
              <a:ext cx="955675" cy="477520"/>
            </a:xfrm>
            <a:prstGeom prst="rect">
              <a:avLst/>
            </a:prstGeom>
          </p:spPr>
        </p:pic>
        <p:pic>
          <p:nvPicPr>
            <p:cNvPr id="24" name="Picture 2" descr="CA CANTAL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46567" y="55659"/>
              <a:ext cx="427355" cy="4965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" name="Picture 3" descr="VetAgro-Sup_logo officiel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6929" y="39757"/>
              <a:ext cx="398145" cy="521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4" descr="IDELE_RVB_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5409" y="79513"/>
              <a:ext cx="631825" cy="447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7" descr="POLE_F_AOP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741" y="79513"/>
              <a:ext cx="834390" cy="447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Image 27" descr="C:\Users\util04\AppData\Local\Microsoft\Windows\INetCache\Content.Word\Isara mai 2020.jpg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39910" y="31805"/>
              <a:ext cx="802005" cy="4826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9" name="Rectangle 28"/>
          <p:cNvSpPr/>
          <p:nvPr/>
        </p:nvSpPr>
        <p:spPr>
          <a:xfrm>
            <a:off x="2760748" y="1476284"/>
            <a:ext cx="8184954" cy="275755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Aménagement d’un module  résilience dans le stage 21h</a:t>
            </a:r>
            <a:endParaRPr kumimoji="0" lang="fr-FR" sz="6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3008" y="6173235"/>
            <a:ext cx="642643" cy="545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31266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10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64B7FC-1300-44B9-8DFD-89C1D2B0B465}"/>
              </a:ext>
            </a:extLst>
          </p:cNvPr>
          <p:cNvSpPr txBox="1"/>
          <p:nvPr/>
        </p:nvSpPr>
        <p:spPr>
          <a:xfrm>
            <a:off x="1896730" y="1005551"/>
            <a:ext cx="1007444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Objectifs 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800" b="0" dirty="0">
                <a:solidFill>
                  <a:schemeClr val="tx1"/>
                </a:solidFill>
                <a:effectLst/>
              </a:rPr>
              <a:t> Donner un exemple du travail à faire pour les participants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800" b="0" dirty="0">
                <a:solidFill>
                  <a:schemeClr val="tx1"/>
                </a:solidFill>
                <a:effectLst/>
              </a:rPr>
              <a:t> Appuyer sur le fait que l’installation se poursuit les premières années </a:t>
            </a: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AF9BF-C285-4378-BC3A-888E47DFAD75}"/>
              </a:ext>
            </a:extLst>
          </p:cNvPr>
          <p:cNvSpPr txBox="1"/>
          <p:nvPr/>
        </p:nvSpPr>
        <p:spPr>
          <a:xfrm>
            <a:off x="4396240" y="91574"/>
            <a:ext cx="5963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Présentation du JA </a:t>
            </a:r>
            <a:r>
              <a:rPr lang="fr-FR" sz="2400" b="1" dirty="0" err="1"/>
              <a:t>co</a:t>
            </a:r>
            <a:r>
              <a:rPr lang="fr-FR" sz="2400" b="1" dirty="0"/>
              <a:t>-animateur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3C61A3-B882-406C-ACE1-0046AF996931}"/>
              </a:ext>
            </a:extLst>
          </p:cNvPr>
          <p:cNvSpPr/>
          <p:nvPr/>
        </p:nvSpPr>
        <p:spPr>
          <a:xfrm>
            <a:off x="1641231" y="-3886"/>
            <a:ext cx="2555630" cy="626519"/>
          </a:xfrm>
          <a:prstGeom prst="rect">
            <a:avLst/>
          </a:prstGeom>
          <a:solidFill>
            <a:srgbClr val="B62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Journée 1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D68550B4-CC16-4998-BFF5-85D7526AC0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786187"/>
              </p:ext>
            </p:extLst>
          </p:nvPr>
        </p:nvGraphicFramePr>
        <p:xfrm>
          <a:off x="2101515" y="2325573"/>
          <a:ext cx="9561096" cy="4033694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235904">
                  <a:extLst>
                    <a:ext uri="{9D8B030D-6E8A-4147-A177-3AD203B41FA5}">
                      <a16:colId xmlns:a16="http://schemas.microsoft.com/office/drawing/2014/main" val="3306049807"/>
                    </a:ext>
                  </a:extLst>
                </a:gridCol>
                <a:gridCol w="3600527">
                  <a:extLst>
                    <a:ext uri="{9D8B030D-6E8A-4147-A177-3AD203B41FA5}">
                      <a16:colId xmlns:a16="http://schemas.microsoft.com/office/drawing/2014/main" val="1392590909"/>
                    </a:ext>
                  </a:extLst>
                </a:gridCol>
                <a:gridCol w="3232749">
                  <a:extLst>
                    <a:ext uri="{9D8B030D-6E8A-4147-A177-3AD203B41FA5}">
                      <a16:colId xmlns:a16="http://schemas.microsoft.com/office/drawing/2014/main" val="3101651201"/>
                    </a:ext>
                  </a:extLst>
                </a:gridCol>
                <a:gridCol w="1491916">
                  <a:extLst>
                    <a:ext uri="{9D8B030D-6E8A-4147-A177-3AD203B41FA5}">
                      <a16:colId xmlns:a16="http://schemas.microsoft.com/office/drawing/2014/main" val="2571734149"/>
                    </a:ext>
                  </a:extLst>
                </a:gridCol>
              </a:tblGrid>
              <a:tr h="6077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Durée </a:t>
                      </a: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Contenu/message</a:t>
                      </a: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Méthode</a:t>
                      </a: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Animateurs</a:t>
                      </a: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2301429"/>
                  </a:ext>
                </a:extLst>
              </a:tr>
              <a:tr h="342591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Calibri" panose="020F0502020204030204" pitchFamily="34" charset="0"/>
                        <a:buNone/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10h</a:t>
                      </a: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Calibri" panose="020F0502020204030204" pitchFamily="34" charset="0"/>
                        <a:buNone/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15’</a:t>
                      </a: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- Caractéristiques de l’exploitation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- Stratégie au moment de l’installation/ stratégie actuelle </a:t>
                      </a: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Calibri" panose="020F0502020204030204" pitchFamily="34" charset="0"/>
                        <a:buNone/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- Illustration d’aléas durant les premières années</a:t>
                      </a:r>
                      <a:endParaRPr lang="fr-FR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835025" algn="l"/>
                        </a:tabLst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A la fin de la présentation :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835025" algn="l"/>
                        </a:tabLst>
                      </a:pPr>
                      <a:r>
                        <a:rPr lang="fr-FR" sz="1600" b="1" dirty="0">
                          <a:solidFill>
                            <a:schemeClr val="tx1"/>
                          </a:solidFill>
                          <a:effectLst/>
                        </a:rPr>
                        <a:t>- Quels enseignements ? Qu’est-ce que l’on retient, quelles questions cela pose 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JA </a:t>
                      </a:r>
                      <a:endParaRPr lang="fr-FR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63618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636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11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64B7FC-1300-44B9-8DFD-89C1D2B0B465}"/>
              </a:ext>
            </a:extLst>
          </p:cNvPr>
          <p:cNvSpPr txBox="1"/>
          <p:nvPr/>
        </p:nvSpPr>
        <p:spPr>
          <a:xfrm>
            <a:off x="1814414" y="650887"/>
            <a:ext cx="100744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Objectifs 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Donner aux participants une illustration des notions théoriques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Orienter les présentations vers les objectifs plutôt que la description de l’exploitation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Favoriser les échanges entre les participants </a:t>
            </a: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AF9BF-C285-4378-BC3A-888E47DFAD75}"/>
              </a:ext>
            </a:extLst>
          </p:cNvPr>
          <p:cNvSpPr txBox="1"/>
          <p:nvPr/>
        </p:nvSpPr>
        <p:spPr>
          <a:xfrm>
            <a:off x="4455569" y="108419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Présentation des projets  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3C61A3-B882-406C-ACE1-0046AF996931}"/>
              </a:ext>
            </a:extLst>
          </p:cNvPr>
          <p:cNvSpPr/>
          <p:nvPr/>
        </p:nvSpPr>
        <p:spPr>
          <a:xfrm>
            <a:off x="1641231" y="-3887"/>
            <a:ext cx="2555630" cy="629529"/>
          </a:xfrm>
          <a:prstGeom prst="rect">
            <a:avLst/>
          </a:prstGeom>
          <a:solidFill>
            <a:srgbClr val="B62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Journée 1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3EEEE841-F6DA-4744-9057-989370E76F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444551"/>
              </p:ext>
            </p:extLst>
          </p:nvPr>
        </p:nvGraphicFramePr>
        <p:xfrm>
          <a:off x="2192767" y="2021124"/>
          <a:ext cx="9317735" cy="377488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668838">
                  <a:extLst>
                    <a:ext uri="{9D8B030D-6E8A-4147-A177-3AD203B41FA5}">
                      <a16:colId xmlns:a16="http://schemas.microsoft.com/office/drawing/2014/main" val="385157424"/>
                    </a:ext>
                  </a:extLst>
                </a:gridCol>
                <a:gridCol w="2928076">
                  <a:extLst>
                    <a:ext uri="{9D8B030D-6E8A-4147-A177-3AD203B41FA5}">
                      <a16:colId xmlns:a16="http://schemas.microsoft.com/office/drawing/2014/main" val="2681994483"/>
                    </a:ext>
                  </a:extLst>
                </a:gridCol>
                <a:gridCol w="4260544">
                  <a:extLst>
                    <a:ext uri="{9D8B030D-6E8A-4147-A177-3AD203B41FA5}">
                      <a16:colId xmlns:a16="http://schemas.microsoft.com/office/drawing/2014/main" val="1592333053"/>
                    </a:ext>
                  </a:extLst>
                </a:gridCol>
                <a:gridCol w="1460277">
                  <a:extLst>
                    <a:ext uri="{9D8B030D-6E8A-4147-A177-3AD203B41FA5}">
                      <a16:colId xmlns:a16="http://schemas.microsoft.com/office/drawing/2014/main" val="360090197"/>
                    </a:ext>
                  </a:extLst>
                </a:gridCol>
              </a:tblGrid>
              <a:tr h="459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Durée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Contenu/message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Méthode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Animateurs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807363"/>
                  </a:ext>
                </a:extLst>
              </a:tr>
              <a:tr h="33150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10h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dirty="0">
                          <a:solidFill>
                            <a:srgbClr val="C00000"/>
                          </a:solidFill>
                          <a:effectLst/>
                        </a:rPr>
                        <a:t>1h45</a:t>
                      </a:r>
                      <a:endParaRPr lang="fr-FR" sz="1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- Slide stratégie à l’écran pour guider la réflexion individuelle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Réflexion</a:t>
                      </a:r>
                      <a:r>
                        <a:rPr lang="fr-FR" sz="1800" b="1" dirty="0">
                          <a:solidFill>
                            <a:srgbClr val="C00000"/>
                          </a:solidFill>
                          <a:effectLst/>
                        </a:rPr>
                        <a:t> individuelle de 5’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FR" sz="1800" dirty="0">
                          <a:effectLst/>
                        </a:rPr>
                        <a:t>  Caractéristiques principales du projet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FR" sz="1800" dirty="0">
                          <a:effectLst/>
                        </a:rPr>
                        <a:t>  Stratégie actuelle/futur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FR" sz="1800" dirty="0">
                          <a:effectLst/>
                        </a:rPr>
                        <a:t>Qu’est ce qui est important pour moi 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r>
                        <a:rPr lang="fr-FR" sz="1800" b="1" dirty="0">
                          <a:solidFill>
                            <a:srgbClr val="C00000"/>
                          </a:solidFill>
                          <a:effectLst/>
                        </a:rPr>
                        <a:t>Restitution en 2 groupes de 7 ou 8 personnes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FR" sz="1800" dirty="0">
                          <a:effectLst/>
                        </a:rPr>
                        <a:t> 5’ de présentation 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  <a:tabLst>
                          <a:tab pos="835025" algn="l"/>
                        </a:tabLst>
                      </a:pPr>
                      <a:r>
                        <a:rPr lang="fr-FR" sz="1800" dirty="0">
                          <a:effectLst/>
                        </a:rPr>
                        <a:t>5’ d’échanges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800" dirty="0">
                          <a:effectLst/>
                        </a:rPr>
                        <a:t>/ questions-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835025" algn="l"/>
                        </a:tabLst>
                      </a:pPr>
                      <a:r>
                        <a:rPr lang="fr-FR" sz="1400" b="1" dirty="0">
                          <a:effectLst/>
                        </a:rPr>
                        <a:t>Points forts / points de vigilances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Conseillère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JA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9516312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13A64C96-8D33-4AF1-A174-CFA2570F8B40}"/>
              </a:ext>
            </a:extLst>
          </p:cNvPr>
          <p:cNvSpPr txBox="1"/>
          <p:nvPr/>
        </p:nvSpPr>
        <p:spPr>
          <a:xfrm>
            <a:off x="1980950" y="6022814"/>
            <a:ext cx="78606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Questionnement : </a:t>
            </a:r>
          </a:p>
          <a:p>
            <a:r>
              <a:rPr lang="fr-FR" dirty="0"/>
              <a:t>L’animation des présentations en 2 sous-groupes est-elle possible ?</a:t>
            </a:r>
          </a:p>
        </p:txBody>
      </p:sp>
    </p:spTree>
    <p:extLst>
      <p:ext uri="{BB962C8B-B14F-4D97-AF65-F5344CB8AC3E}">
        <p14:creationId xmlns:p14="http://schemas.microsoft.com/office/powerpoint/2010/main" val="380158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12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64B7FC-1300-44B9-8DFD-89C1D2B0B465}"/>
              </a:ext>
            </a:extLst>
          </p:cNvPr>
          <p:cNvSpPr txBox="1"/>
          <p:nvPr/>
        </p:nvSpPr>
        <p:spPr>
          <a:xfrm>
            <a:off x="1841845" y="741532"/>
            <a:ext cx="104784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Objectifs 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Identifier/confirmer/préciser les risques auxquels sont confrontées les exploitations du territoire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Faire ressortir les problématiques communes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Faire le lien avec la suite du stage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AF9BF-C285-4378-BC3A-888E47DFAD75}"/>
              </a:ext>
            </a:extLst>
          </p:cNvPr>
          <p:cNvSpPr txBox="1"/>
          <p:nvPr/>
        </p:nvSpPr>
        <p:spPr>
          <a:xfrm>
            <a:off x="4455569" y="108419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Risques et leviers d’action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3C61A3-B882-406C-ACE1-0046AF996931}"/>
              </a:ext>
            </a:extLst>
          </p:cNvPr>
          <p:cNvSpPr/>
          <p:nvPr/>
        </p:nvSpPr>
        <p:spPr>
          <a:xfrm>
            <a:off x="1641231" y="-3887"/>
            <a:ext cx="2555630" cy="629529"/>
          </a:xfrm>
          <a:prstGeom prst="rect">
            <a:avLst/>
          </a:prstGeom>
          <a:solidFill>
            <a:srgbClr val="B62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Journée 1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39B199F9-BD16-49C3-8F22-793E19185A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743826"/>
              </p:ext>
            </p:extLst>
          </p:nvPr>
        </p:nvGraphicFramePr>
        <p:xfrm>
          <a:off x="1841845" y="2327133"/>
          <a:ext cx="10170558" cy="412847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780961">
                  <a:extLst>
                    <a:ext uri="{9D8B030D-6E8A-4147-A177-3AD203B41FA5}">
                      <a16:colId xmlns:a16="http://schemas.microsoft.com/office/drawing/2014/main" val="4062792367"/>
                    </a:ext>
                  </a:extLst>
                </a:gridCol>
                <a:gridCol w="3128860">
                  <a:extLst>
                    <a:ext uri="{9D8B030D-6E8A-4147-A177-3AD203B41FA5}">
                      <a16:colId xmlns:a16="http://schemas.microsoft.com/office/drawing/2014/main" val="3823583933"/>
                    </a:ext>
                  </a:extLst>
                </a:gridCol>
                <a:gridCol w="4695804">
                  <a:extLst>
                    <a:ext uri="{9D8B030D-6E8A-4147-A177-3AD203B41FA5}">
                      <a16:colId xmlns:a16="http://schemas.microsoft.com/office/drawing/2014/main" val="1176848843"/>
                    </a:ext>
                  </a:extLst>
                </a:gridCol>
                <a:gridCol w="1564933">
                  <a:extLst>
                    <a:ext uri="{9D8B030D-6E8A-4147-A177-3AD203B41FA5}">
                      <a16:colId xmlns:a16="http://schemas.microsoft.com/office/drawing/2014/main" val="4202460064"/>
                    </a:ext>
                  </a:extLst>
                </a:gridCol>
              </a:tblGrid>
              <a:tr h="360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Durée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Contenu/message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Méthode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Animateurs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551433"/>
                  </a:ext>
                </a:extLst>
              </a:tr>
              <a:tr h="12620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13h30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30’</a:t>
                      </a:r>
                    </a:p>
                  </a:txBody>
                  <a:tcPr marL="43854" marR="43854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Présentation des différents risques identifiés dans le cadre d’</a:t>
                      </a:r>
                      <a:r>
                        <a:rPr lang="fr-FR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Evolea</a:t>
                      </a:r>
                      <a:endParaRPr lang="fr-FR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54" marR="438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Présentation d’un tableau avec les risques :</a:t>
                      </a:r>
                      <a:r>
                        <a:rPr lang="fr-FR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Stratégie, production, main œuvre, économique, foncier, réglementaire, patrimonial, sociétal </a:t>
                      </a:r>
                    </a:p>
                  </a:txBody>
                  <a:tcPr marL="43854" marR="438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Conseillère </a:t>
                      </a:r>
                    </a:p>
                  </a:txBody>
                  <a:tcPr marL="43854" marR="43854" marT="0" marB="0"/>
                </a:tc>
                <a:extLst>
                  <a:ext uri="{0D108BD9-81ED-4DB2-BD59-A6C34878D82A}">
                    <a16:rowId xmlns:a16="http://schemas.microsoft.com/office/drawing/2014/main" val="2765350752"/>
                  </a:ext>
                </a:extLst>
              </a:tr>
              <a:tr h="2505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dirty="0">
                          <a:solidFill>
                            <a:srgbClr val="C00000"/>
                          </a:solidFill>
                          <a:effectLst/>
                        </a:rPr>
                        <a:t>1h30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600" dirty="0">
                          <a:effectLst/>
                        </a:rPr>
                        <a:t> </a:t>
                      </a:r>
                      <a:endParaRPr lang="fr-FR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700" dirty="0">
                          <a:effectLst/>
                        </a:rPr>
                        <a:t> </a:t>
                      </a:r>
                      <a:endParaRPr lang="fr-F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54" marR="43854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Réflexion autour des risques sur les projets des participants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Permettre une réflexion du projet face à l’ensemble des risques </a:t>
                      </a:r>
                    </a:p>
                  </a:txBody>
                  <a:tcPr marL="43854" marR="438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Paperboard risques en groupe de 5 (1h)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Réflexion individuelle sur son projet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commun/identification des risques commun par filière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Remplissage du paperboard risque </a:t>
                      </a:r>
                      <a:r>
                        <a:rPr lang="fr-FR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commun (30’)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Relecture commune des risques par filière</a:t>
                      </a:r>
                    </a:p>
                  </a:txBody>
                  <a:tcPr marL="43854" marR="438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Conseillère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 </a:t>
                      </a:r>
                    </a:p>
                  </a:txBody>
                  <a:tcPr marL="43854" marR="43854" marT="0" marB="0"/>
                </a:tc>
                <a:extLst>
                  <a:ext uri="{0D108BD9-81ED-4DB2-BD59-A6C34878D82A}">
                    <a16:rowId xmlns:a16="http://schemas.microsoft.com/office/drawing/2014/main" val="3843774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748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13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64B7FC-1300-44B9-8DFD-89C1D2B0B465}"/>
              </a:ext>
            </a:extLst>
          </p:cNvPr>
          <p:cNvSpPr txBox="1"/>
          <p:nvPr/>
        </p:nvSpPr>
        <p:spPr>
          <a:xfrm>
            <a:off x="1841845" y="741532"/>
            <a:ext cx="10478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Supports de la séquence risque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AF9BF-C285-4378-BC3A-888E47DFAD75}"/>
              </a:ext>
            </a:extLst>
          </p:cNvPr>
          <p:cNvSpPr txBox="1"/>
          <p:nvPr/>
        </p:nvSpPr>
        <p:spPr>
          <a:xfrm>
            <a:off x="4455569" y="108419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Risques et leviers d’action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3C61A3-B882-406C-ACE1-0046AF996931}"/>
              </a:ext>
            </a:extLst>
          </p:cNvPr>
          <p:cNvSpPr/>
          <p:nvPr/>
        </p:nvSpPr>
        <p:spPr>
          <a:xfrm>
            <a:off x="1641231" y="-3887"/>
            <a:ext cx="2555630" cy="629529"/>
          </a:xfrm>
          <a:prstGeom prst="rect">
            <a:avLst/>
          </a:prstGeom>
          <a:solidFill>
            <a:srgbClr val="B62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Journée 1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6D7A876-7C28-447B-8CE7-93C924A86B1E}"/>
              </a:ext>
            </a:extLst>
          </p:cNvPr>
          <p:cNvSpPr txBox="1"/>
          <p:nvPr/>
        </p:nvSpPr>
        <p:spPr>
          <a:xfrm>
            <a:off x="7567140" y="1582420"/>
            <a:ext cx="4379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Groupe 1 / </a:t>
            </a:r>
            <a:r>
              <a:rPr lang="fr-FR" dirty="0">
                <a:solidFill>
                  <a:srgbClr val="FF0000"/>
                </a:solidFill>
              </a:rPr>
              <a:t>groupe 2 </a:t>
            </a:r>
            <a:r>
              <a:rPr lang="fr-FR" dirty="0"/>
              <a:t>/ </a:t>
            </a:r>
            <a:r>
              <a:rPr lang="fr-FR" dirty="0">
                <a:solidFill>
                  <a:srgbClr val="00B0F0"/>
                </a:solidFill>
              </a:rPr>
              <a:t>groupe 3 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B437AA74-1369-4232-BD13-4240153F4D9E}"/>
              </a:ext>
            </a:extLst>
          </p:cNvPr>
          <p:cNvGrpSpPr/>
          <p:nvPr/>
        </p:nvGrpSpPr>
        <p:grpSpPr>
          <a:xfrm>
            <a:off x="7486930" y="2070485"/>
            <a:ext cx="4541849" cy="4443984"/>
            <a:chOff x="2052828" y="2070485"/>
            <a:chExt cx="4541849" cy="4443984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6407361E-C5D4-4692-85EC-319069D8C358}"/>
                </a:ext>
              </a:extLst>
            </p:cNvPr>
            <p:cNvSpPr/>
            <p:nvPr/>
          </p:nvSpPr>
          <p:spPr>
            <a:xfrm>
              <a:off x="2052828" y="2070485"/>
              <a:ext cx="4041648" cy="444398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2DB607E5-3C4B-4C7A-B115-C054D09372CB}"/>
                </a:ext>
              </a:extLst>
            </p:cNvPr>
            <p:cNvSpPr txBox="1"/>
            <p:nvPr/>
          </p:nvSpPr>
          <p:spPr>
            <a:xfrm>
              <a:off x="2953512" y="2156660"/>
              <a:ext cx="22402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>
                  <a:latin typeface="Arial" panose="020B0604020202020204" pitchFamily="34" charset="0"/>
                  <a:cs typeface="Arial" panose="020B0604020202020204" pitchFamily="34" charset="0"/>
                </a:rPr>
                <a:t>Risque production </a:t>
              </a: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A25FBE60-CAA3-4E8B-A709-0775E898353A}"/>
                </a:ext>
              </a:extLst>
            </p:cNvPr>
            <p:cNvSpPr txBox="1"/>
            <p:nvPr/>
          </p:nvSpPr>
          <p:spPr>
            <a:xfrm>
              <a:off x="2817708" y="4292477"/>
              <a:ext cx="30717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>
                  <a:latin typeface="Arial" panose="020B0604020202020204" pitchFamily="34" charset="0"/>
                  <a:cs typeface="Arial" panose="020B0604020202020204" pitchFamily="34" charset="0"/>
                </a:rPr>
                <a:t>Risque main d’</a:t>
              </a:r>
              <a:r>
                <a:rPr lang="fr-FR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oeuvre</a:t>
              </a:r>
              <a:endParaRPr lang="fr-FR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3" name="Groupe 12">
              <a:extLst>
                <a:ext uri="{FF2B5EF4-FFF2-40B4-BE49-F238E27FC236}">
                  <a16:creationId xmlns:a16="http://schemas.microsoft.com/office/drawing/2014/main" id="{24D0C70E-E402-4457-A436-AA4759531340}"/>
                </a:ext>
              </a:extLst>
            </p:cNvPr>
            <p:cNvGrpSpPr/>
            <p:nvPr/>
          </p:nvGrpSpPr>
          <p:grpSpPr>
            <a:xfrm>
              <a:off x="2553030" y="2565523"/>
              <a:ext cx="4041647" cy="1662932"/>
              <a:chOff x="2327148" y="2525992"/>
              <a:chExt cx="3681984" cy="1662932"/>
            </a:xfrm>
          </p:grpSpPr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FDE34F4B-97C2-4BE8-B73E-AB7115450455}"/>
                  </a:ext>
                </a:extLst>
              </p:cNvPr>
              <p:cNvSpPr txBox="1"/>
              <p:nvPr/>
            </p:nvSpPr>
            <p:spPr>
              <a:xfrm>
                <a:off x="2327148" y="2525992"/>
                <a:ext cx="1746504" cy="1169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Bovin</a:t>
                </a:r>
                <a:r>
                  <a:rPr lang="fr-FR" sz="1400" b="1" dirty="0"/>
                  <a:t> </a:t>
                </a:r>
                <a:r>
                  <a:rPr lang="fr-FR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lait</a:t>
                </a:r>
              </a:p>
              <a:p>
                <a:r>
                  <a:rPr lang="fr-FR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Sécheresse</a:t>
                </a:r>
              </a:p>
              <a:p>
                <a:r>
                  <a:rPr lang="fr-FR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Qualité du lait</a:t>
                </a:r>
              </a:p>
              <a:p>
                <a:r>
                  <a:rPr lang="fr-FR" sz="14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Sanitaire </a:t>
                </a:r>
                <a:r>
                  <a:rPr lang="fr-FR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endParaRPr lang="fr-FR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B5B4E476-7919-444F-AA43-1EC3092978CA}"/>
                  </a:ext>
                </a:extLst>
              </p:cNvPr>
              <p:cNvSpPr txBox="1"/>
              <p:nvPr/>
            </p:nvSpPr>
            <p:spPr>
              <a:xfrm>
                <a:off x="3799332" y="2525992"/>
                <a:ext cx="2209800" cy="1169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Maraichage </a:t>
                </a:r>
              </a:p>
              <a:p>
                <a:r>
                  <a:rPr lang="fr-FR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Sécheresse</a:t>
                </a:r>
              </a:p>
              <a:p>
                <a:r>
                  <a:rPr lang="fr-FR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Ravageurs </a:t>
                </a:r>
              </a:p>
              <a:p>
                <a:r>
                  <a:rPr lang="fr-FR" sz="1400" dirty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Commercialisation</a:t>
                </a:r>
              </a:p>
              <a:p>
                <a:endParaRPr lang="fr-FR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DC341211-7209-4CD7-A880-C9BC34E1AB62}"/>
                  </a:ext>
                </a:extLst>
              </p:cNvPr>
              <p:cNvSpPr txBox="1"/>
              <p:nvPr/>
            </p:nvSpPr>
            <p:spPr>
              <a:xfrm>
                <a:off x="3799332" y="3500810"/>
                <a:ext cx="147218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400" b="1" dirty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Apiculture</a:t>
                </a:r>
              </a:p>
              <a:p>
                <a:r>
                  <a:rPr lang="fr-FR" sz="1400" dirty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[…]</a:t>
                </a:r>
                <a:r>
                  <a:rPr lang="fr-FR" dirty="0"/>
                  <a:t> </a:t>
                </a:r>
              </a:p>
            </p:txBody>
          </p:sp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ABB703BE-736E-4E84-86B3-27DBB5604EE5}"/>
                  </a:ext>
                </a:extLst>
              </p:cNvPr>
              <p:cNvSpPr txBox="1"/>
              <p:nvPr/>
            </p:nvSpPr>
            <p:spPr>
              <a:xfrm>
                <a:off x="2327148" y="3419483"/>
                <a:ext cx="1840992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Poulet</a:t>
                </a:r>
                <a:r>
                  <a:rPr lang="fr-FR" sz="1600" dirty="0">
                    <a:solidFill>
                      <a:srgbClr val="FF0000"/>
                    </a:solidFill>
                  </a:rPr>
                  <a:t> </a:t>
                </a:r>
                <a:r>
                  <a:rPr lang="fr-FR" sz="1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</a:t>
                </a:r>
                <a:r>
                  <a:rPr lang="fr-FR" sz="1600" dirty="0">
                    <a:solidFill>
                      <a:srgbClr val="FF0000"/>
                    </a:solidFill>
                  </a:rPr>
                  <a:t> </a:t>
                </a:r>
                <a:r>
                  <a:rPr lang="fr-FR" sz="1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chair</a:t>
                </a:r>
              </a:p>
              <a:p>
                <a:r>
                  <a:rPr lang="fr-FR" sz="14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[risque1]</a:t>
                </a:r>
              </a:p>
              <a:p>
                <a:r>
                  <a:rPr lang="fr-FR" sz="14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[…]</a:t>
                </a:r>
              </a:p>
            </p:txBody>
          </p:sp>
        </p:grpSp>
      </p:grpSp>
      <p:sp>
        <p:nvSpPr>
          <p:cNvPr id="17" name="ZoneTexte 16">
            <a:extLst>
              <a:ext uri="{FF2B5EF4-FFF2-40B4-BE49-F238E27FC236}">
                <a16:creationId xmlns:a16="http://schemas.microsoft.com/office/drawing/2014/main" id="{4D597616-C690-4319-8B1E-02AC7A081044}"/>
              </a:ext>
            </a:extLst>
          </p:cNvPr>
          <p:cNvSpPr txBox="1"/>
          <p:nvPr/>
        </p:nvSpPr>
        <p:spPr>
          <a:xfrm>
            <a:off x="7285385" y="1203197"/>
            <a:ext cx="5036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Exemple du remplissage d’un paperboard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DACA9DF-F1D0-460D-BD71-60EBA3765F09}"/>
              </a:ext>
            </a:extLst>
          </p:cNvPr>
          <p:cNvSpPr txBox="1"/>
          <p:nvPr/>
        </p:nvSpPr>
        <p:spPr>
          <a:xfrm>
            <a:off x="2116849" y="1203197"/>
            <a:ext cx="4160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Tableau de présentation des risques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C4AD1C73-B69F-4237-B5F1-89F86642E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7122" y="1582420"/>
            <a:ext cx="5036893" cy="5106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486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14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64B7FC-1300-44B9-8DFD-89C1D2B0B465}"/>
              </a:ext>
            </a:extLst>
          </p:cNvPr>
          <p:cNvSpPr txBox="1"/>
          <p:nvPr/>
        </p:nvSpPr>
        <p:spPr>
          <a:xfrm>
            <a:off x="1772551" y="1005937"/>
            <a:ext cx="104784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Objectifs 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dk1"/>
                </a:solidFill>
              </a:rPr>
              <a:t>Identifier les leviers d’action à mettre en œuvre individuellement et collectivement.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AF9BF-C285-4378-BC3A-888E47DFAD75}"/>
              </a:ext>
            </a:extLst>
          </p:cNvPr>
          <p:cNvSpPr txBox="1"/>
          <p:nvPr/>
        </p:nvSpPr>
        <p:spPr>
          <a:xfrm>
            <a:off x="4455569" y="108419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Risques et leviers d’action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3C61A3-B882-406C-ACE1-0046AF996931}"/>
              </a:ext>
            </a:extLst>
          </p:cNvPr>
          <p:cNvSpPr/>
          <p:nvPr/>
        </p:nvSpPr>
        <p:spPr>
          <a:xfrm>
            <a:off x="1641231" y="-3887"/>
            <a:ext cx="2555630" cy="629529"/>
          </a:xfrm>
          <a:prstGeom prst="rect">
            <a:avLst/>
          </a:prstGeom>
          <a:solidFill>
            <a:srgbClr val="B62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Journée 1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39B199F9-BD16-49C3-8F22-793E19185A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933083"/>
              </p:ext>
            </p:extLst>
          </p:nvPr>
        </p:nvGraphicFramePr>
        <p:xfrm>
          <a:off x="1772551" y="2180454"/>
          <a:ext cx="10371172" cy="3137233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796365">
                  <a:extLst>
                    <a:ext uri="{9D8B030D-6E8A-4147-A177-3AD203B41FA5}">
                      <a16:colId xmlns:a16="http://schemas.microsoft.com/office/drawing/2014/main" val="4062792367"/>
                    </a:ext>
                  </a:extLst>
                </a:gridCol>
                <a:gridCol w="3190577">
                  <a:extLst>
                    <a:ext uri="{9D8B030D-6E8A-4147-A177-3AD203B41FA5}">
                      <a16:colId xmlns:a16="http://schemas.microsoft.com/office/drawing/2014/main" val="3823583933"/>
                    </a:ext>
                  </a:extLst>
                </a:gridCol>
                <a:gridCol w="4788429">
                  <a:extLst>
                    <a:ext uri="{9D8B030D-6E8A-4147-A177-3AD203B41FA5}">
                      <a16:colId xmlns:a16="http://schemas.microsoft.com/office/drawing/2014/main" val="1176848843"/>
                    </a:ext>
                  </a:extLst>
                </a:gridCol>
                <a:gridCol w="1595801">
                  <a:extLst>
                    <a:ext uri="{9D8B030D-6E8A-4147-A177-3AD203B41FA5}">
                      <a16:colId xmlns:a16="http://schemas.microsoft.com/office/drawing/2014/main" val="4202460064"/>
                    </a:ext>
                  </a:extLst>
                </a:gridCol>
              </a:tblGrid>
              <a:tr h="5637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Durée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Contenu/message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Méthode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Animateurs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551433"/>
                  </a:ext>
                </a:extLst>
              </a:tr>
              <a:tr h="25735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15h40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1h-1h15</a:t>
                      </a:r>
                    </a:p>
                  </a:txBody>
                  <a:tcPr marL="43854" marR="43854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Quel est l’impact du risque ? </a:t>
                      </a: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Face à ce risque quelles pistes à mettre en œuvre : individuellement ? collectivement ? </a:t>
                      </a:r>
                      <a:endParaRPr lang="fr-FR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54" marR="43854" marT="0" marB="0"/>
                </a:tc>
                <a:tc>
                  <a:txBody>
                    <a:bodyPr/>
                    <a:lstStyle/>
                    <a:p>
                      <a:r>
                        <a:rPr lang="fr-FR" sz="18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 tableau étude des risques</a:t>
                      </a:r>
                    </a:p>
                    <a:p>
                      <a:r>
                        <a:rPr lang="fr-FR" sz="1800" b="1" u="sng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Travail avec la totalité du groupe </a:t>
                      </a:r>
                      <a:endParaRPr lang="fr-FR" sz="18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conseillère reprend les principaux risques évoqués dans la 1</a:t>
                      </a:r>
                      <a:r>
                        <a:rPr lang="fr-FR" sz="18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ère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colonne </a:t>
                      </a:r>
                    </a:p>
                    <a:p>
                      <a:endParaRPr lang="fr-F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Interaction avec les participants pour le remplissage des colonnes impacts/pistes d’actions</a:t>
                      </a:r>
                      <a:endParaRPr lang="fr-FR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54" marR="438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Conseillère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</a:t>
                      </a:r>
                    </a:p>
                  </a:txBody>
                  <a:tcPr marL="43854" marR="43854" marT="0" marB="0"/>
                </a:tc>
                <a:extLst>
                  <a:ext uri="{0D108BD9-81ED-4DB2-BD59-A6C34878D82A}">
                    <a16:rowId xmlns:a16="http://schemas.microsoft.com/office/drawing/2014/main" val="2765350752"/>
                  </a:ext>
                </a:extLst>
              </a:tr>
            </a:tbl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168D849E-F40E-4E98-A1DC-BD9F45DF14A1}"/>
              </a:ext>
            </a:extLst>
          </p:cNvPr>
          <p:cNvSpPr txBox="1"/>
          <p:nvPr/>
        </p:nvSpPr>
        <p:spPr>
          <a:xfrm>
            <a:off x="1905000" y="5753540"/>
            <a:ext cx="78606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Questionnement : </a:t>
            </a:r>
          </a:p>
          <a:p>
            <a:r>
              <a:rPr lang="fr-FR" dirty="0">
                <a:sym typeface="Wingdings" panose="05000000000000000000" pitchFamily="2" charset="2"/>
              </a:rPr>
              <a:t> </a:t>
            </a:r>
            <a:r>
              <a:rPr lang="fr-FR" dirty="0"/>
              <a:t>Les deux modules sur les risques sont-ils réalisables en ½ journée ?</a:t>
            </a:r>
          </a:p>
        </p:txBody>
      </p:sp>
    </p:spTree>
    <p:extLst>
      <p:ext uri="{BB962C8B-B14F-4D97-AF65-F5344CB8AC3E}">
        <p14:creationId xmlns:p14="http://schemas.microsoft.com/office/powerpoint/2010/main" val="36697071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D4B3801-0F0E-D85B-7CD6-A1BF946FB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15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64B7FC-1300-44B9-8DFD-89C1D2B0B465}"/>
              </a:ext>
            </a:extLst>
          </p:cNvPr>
          <p:cNvSpPr txBox="1"/>
          <p:nvPr/>
        </p:nvSpPr>
        <p:spPr>
          <a:xfrm>
            <a:off x="1718891" y="781196"/>
            <a:ext cx="104784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Support de la séquence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dk1"/>
                </a:solidFill>
              </a:rPr>
              <a:t>Identifier les leviers d’action à mettre en œuvre individuellement et collectivement.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AF9BF-C285-4378-BC3A-888E47DFAD75}"/>
              </a:ext>
            </a:extLst>
          </p:cNvPr>
          <p:cNvSpPr txBox="1"/>
          <p:nvPr/>
        </p:nvSpPr>
        <p:spPr>
          <a:xfrm>
            <a:off x="4455569" y="108419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Risques et leviers d’action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3C61A3-B882-406C-ACE1-0046AF996931}"/>
              </a:ext>
            </a:extLst>
          </p:cNvPr>
          <p:cNvSpPr/>
          <p:nvPr/>
        </p:nvSpPr>
        <p:spPr>
          <a:xfrm>
            <a:off x="1641231" y="-3887"/>
            <a:ext cx="2555630" cy="629529"/>
          </a:xfrm>
          <a:prstGeom prst="rect">
            <a:avLst/>
          </a:prstGeom>
          <a:solidFill>
            <a:srgbClr val="B62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Journée 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2A5CF93-1E15-4FEA-9059-93F09C7F82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643" y="1760757"/>
            <a:ext cx="11798714" cy="457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586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16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64B7FC-1300-44B9-8DFD-89C1D2B0B465}"/>
              </a:ext>
            </a:extLst>
          </p:cNvPr>
          <p:cNvSpPr txBox="1"/>
          <p:nvPr/>
        </p:nvSpPr>
        <p:spPr>
          <a:xfrm>
            <a:off x="1841845" y="741532"/>
            <a:ext cx="104784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Objectifs 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Identifier/confirmer/préciser les risques auxquels sont confrontées les exploitations du territoire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Faire ressortir les problématiques communes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Faire le lien avec la suite du stage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AF9BF-C285-4378-BC3A-888E47DFAD75}"/>
              </a:ext>
            </a:extLst>
          </p:cNvPr>
          <p:cNvSpPr txBox="1"/>
          <p:nvPr/>
        </p:nvSpPr>
        <p:spPr>
          <a:xfrm>
            <a:off x="4455569" y="108419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Risques et leviers d’action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3C61A3-B882-406C-ACE1-0046AF996931}"/>
              </a:ext>
            </a:extLst>
          </p:cNvPr>
          <p:cNvSpPr/>
          <p:nvPr/>
        </p:nvSpPr>
        <p:spPr>
          <a:xfrm>
            <a:off x="1641231" y="-3887"/>
            <a:ext cx="2555630" cy="629529"/>
          </a:xfrm>
          <a:prstGeom prst="rect">
            <a:avLst/>
          </a:prstGeom>
          <a:solidFill>
            <a:srgbClr val="B62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Journée 1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39B199F9-BD16-49C3-8F22-793E19185AE0}"/>
              </a:ext>
            </a:extLst>
          </p:cNvPr>
          <p:cNvGraphicFramePr>
            <a:graphicFrameLocks noGrp="1"/>
          </p:cNvGraphicFramePr>
          <p:nvPr/>
        </p:nvGraphicFramePr>
        <p:xfrm>
          <a:off x="1841845" y="2327133"/>
          <a:ext cx="10170558" cy="412847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780961">
                  <a:extLst>
                    <a:ext uri="{9D8B030D-6E8A-4147-A177-3AD203B41FA5}">
                      <a16:colId xmlns:a16="http://schemas.microsoft.com/office/drawing/2014/main" val="4062792367"/>
                    </a:ext>
                  </a:extLst>
                </a:gridCol>
                <a:gridCol w="3128860">
                  <a:extLst>
                    <a:ext uri="{9D8B030D-6E8A-4147-A177-3AD203B41FA5}">
                      <a16:colId xmlns:a16="http://schemas.microsoft.com/office/drawing/2014/main" val="3823583933"/>
                    </a:ext>
                  </a:extLst>
                </a:gridCol>
                <a:gridCol w="4695804">
                  <a:extLst>
                    <a:ext uri="{9D8B030D-6E8A-4147-A177-3AD203B41FA5}">
                      <a16:colId xmlns:a16="http://schemas.microsoft.com/office/drawing/2014/main" val="1176848843"/>
                    </a:ext>
                  </a:extLst>
                </a:gridCol>
                <a:gridCol w="1564933">
                  <a:extLst>
                    <a:ext uri="{9D8B030D-6E8A-4147-A177-3AD203B41FA5}">
                      <a16:colId xmlns:a16="http://schemas.microsoft.com/office/drawing/2014/main" val="4202460064"/>
                    </a:ext>
                  </a:extLst>
                </a:gridCol>
              </a:tblGrid>
              <a:tr h="360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Durée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Contenu/message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Méthode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Animateurs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551433"/>
                  </a:ext>
                </a:extLst>
              </a:tr>
              <a:tr h="12620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13h30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30’</a:t>
                      </a:r>
                    </a:p>
                  </a:txBody>
                  <a:tcPr marL="43854" marR="43854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Présentation des différents risques identifiés dans le cadre d’</a:t>
                      </a:r>
                      <a:r>
                        <a:rPr lang="fr-FR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Evolea</a:t>
                      </a:r>
                      <a:endParaRPr lang="fr-FR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54" marR="438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Présentation d’un tableau avec les risques :</a:t>
                      </a: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production, main œuvre, économique, foncier, réglementaire, patrimonial, sociétal </a:t>
                      </a:r>
                    </a:p>
                  </a:txBody>
                  <a:tcPr marL="43854" marR="438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Conseillère </a:t>
                      </a:r>
                    </a:p>
                  </a:txBody>
                  <a:tcPr marL="43854" marR="43854" marT="0" marB="0"/>
                </a:tc>
                <a:extLst>
                  <a:ext uri="{0D108BD9-81ED-4DB2-BD59-A6C34878D82A}">
                    <a16:rowId xmlns:a16="http://schemas.microsoft.com/office/drawing/2014/main" val="2765350752"/>
                  </a:ext>
                </a:extLst>
              </a:tr>
              <a:tr h="2505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dirty="0">
                          <a:solidFill>
                            <a:srgbClr val="C00000"/>
                          </a:solidFill>
                          <a:effectLst/>
                        </a:rPr>
                        <a:t>1h30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600" dirty="0">
                          <a:effectLst/>
                        </a:rPr>
                        <a:t> </a:t>
                      </a:r>
                      <a:endParaRPr lang="fr-FR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700" dirty="0">
                          <a:effectLst/>
                        </a:rPr>
                        <a:t> </a:t>
                      </a:r>
                      <a:endParaRPr lang="fr-F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54" marR="43854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Réflexion autour des risques sur les projets des participants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Permettre une réflexion du projet face à l’ensemble des risques </a:t>
                      </a:r>
                    </a:p>
                  </a:txBody>
                  <a:tcPr marL="43854" marR="438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Tableau des risques en groupe de 5 (1h)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Réflexion individuelle sur son projet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commun/identification des risques commun par filière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Remplissage du paperboard risque </a:t>
                      </a:r>
                      <a:r>
                        <a:rPr lang="fr-FR" sz="1800" b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commun (30’)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Relecture commune des risques par filière</a:t>
                      </a:r>
                    </a:p>
                  </a:txBody>
                  <a:tcPr marL="43854" marR="438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Conseillère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 </a:t>
                      </a:r>
                    </a:p>
                  </a:txBody>
                  <a:tcPr marL="43854" marR="43854" marT="0" marB="0"/>
                </a:tc>
                <a:extLst>
                  <a:ext uri="{0D108BD9-81ED-4DB2-BD59-A6C34878D82A}">
                    <a16:rowId xmlns:a16="http://schemas.microsoft.com/office/drawing/2014/main" val="3843774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67881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17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1355B43-359B-42D5-AA59-EEE9BD988FCB}"/>
              </a:ext>
            </a:extLst>
          </p:cNvPr>
          <p:cNvSpPr txBox="1"/>
          <p:nvPr/>
        </p:nvSpPr>
        <p:spPr>
          <a:xfrm>
            <a:off x="2069432" y="160968"/>
            <a:ext cx="10122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B00000"/>
                </a:solidFill>
              </a:rPr>
              <a:t>Propositions autour d’un module sur la résilience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B41AB3F-756A-4C9C-B92C-62D6E4CF4489}"/>
              </a:ext>
            </a:extLst>
          </p:cNvPr>
          <p:cNvSpPr txBox="1"/>
          <p:nvPr/>
        </p:nvSpPr>
        <p:spPr>
          <a:xfrm>
            <a:off x="2863516" y="3655192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Journée 2</a:t>
            </a: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605B831D-8642-4936-A5AD-787FD4908F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160477"/>
              </p:ext>
            </p:extLst>
          </p:nvPr>
        </p:nvGraphicFramePr>
        <p:xfrm>
          <a:off x="7594775" y="1075018"/>
          <a:ext cx="3731861" cy="5622014"/>
        </p:xfrm>
        <a:graphic>
          <a:graphicData uri="http://schemas.openxmlformats.org/drawingml/2006/table">
            <a:tbl>
              <a:tblPr/>
              <a:tblGrid>
                <a:gridCol w="3731861">
                  <a:extLst>
                    <a:ext uri="{9D8B030D-6E8A-4147-A177-3AD203B41FA5}">
                      <a16:colId xmlns:a16="http://schemas.microsoft.com/office/drawing/2014/main" val="4128332851"/>
                    </a:ext>
                  </a:extLst>
                </a:gridCol>
              </a:tblGrid>
              <a:tr h="3264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Journée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4110" marR="44110" marT="44110" marB="4411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50000"/>
                        <a:lumOff val="5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483928"/>
                  </a:ext>
                </a:extLst>
              </a:tr>
              <a:tr h="13647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Installation et règlementations 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Parcours à l'installation et règlementation des aides (Présentation PPT) (3h)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4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Conseillère installation DDT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4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Conseillère installation </a:t>
                      </a:r>
                      <a:r>
                        <a:rPr lang="fr-FR" sz="14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CaSMB</a:t>
                      </a:r>
                      <a:r>
                        <a:rPr lang="fr-FR" sz="14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4110" marR="44110" marT="44110" marB="4411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300767"/>
                  </a:ext>
                </a:extLst>
              </a:tr>
              <a:tr h="267169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Organisation du travail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Réflexion individuelle sur la position face au travail 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Réflexion individuelle afin de faire apparaître les points de vigilance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(3h à 3h30)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Témoignage vidéo sur l’organisation du travail / l’aménagement de bâtiment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4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Conseiller en organisation du travail </a:t>
                      </a:r>
                      <a:r>
                        <a:rPr lang="fr-FR" sz="14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CaSMB</a:t>
                      </a:r>
                      <a:endParaRPr lang="fr-FR" sz="1400" b="1" i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110" marR="44110" marT="44110" marB="4411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1321718"/>
                  </a:ext>
                </a:extLst>
              </a:tr>
              <a:tr h="12592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Début explication versement PAC si il reste du temps en fin d'après-midi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110" marR="44110" marT="44110" marB="4411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4423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4347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18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64B7FC-1300-44B9-8DFD-89C1D2B0B465}"/>
              </a:ext>
            </a:extLst>
          </p:cNvPr>
          <p:cNvSpPr txBox="1"/>
          <p:nvPr/>
        </p:nvSpPr>
        <p:spPr>
          <a:xfrm>
            <a:off x="1718891" y="852403"/>
            <a:ext cx="104784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Objectifs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600" dirty="0"/>
              <a:t>Parcours à l’installation et réglementations </a:t>
            </a:r>
            <a:endParaRPr lang="fr-FR" dirty="0">
              <a:solidFill>
                <a:schemeClr val="dk1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AF9BF-C285-4378-BC3A-888E47DFAD75}"/>
              </a:ext>
            </a:extLst>
          </p:cNvPr>
          <p:cNvSpPr txBox="1"/>
          <p:nvPr/>
        </p:nvSpPr>
        <p:spPr>
          <a:xfrm>
            <a:off x="4455569" y="108419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Parcours à l’installation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3C61A3-B882-406C-ACE1-0046AF996931}"/>
              </a:ext>
            </a:extLst>
          </p:cNvPr>
          <p:cNvSpPr/>
          <p:nvPr/>
        </p:nvSpPr>
        <p:spPr>
          <a:xfrm>
            <a:off x="1641231" y="-3887"/>
            <a:ext cx="2555630" cy="629529"/>
          </a:xfrm>
          <a:prstGeom prst="rect">
            <a:avLst/>
          </a:prstGeom>
          <a:solidFill>
            <a:srgbClr val="B62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Journée 2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F28D8614-B2CF-4F22-8228-F9D9EF4B6D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250348"/>
              </p:ext>
            </p:extLst>
          </p:nvPr>
        </p:nvGraphicFramePr>
        <p:xfrm>
          <a:off x="1905000" y="2046174"/>
          <a:ext cx="10006263" cy="220141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393143">
                  <a:extLst>
                    <a:ext uri="{9D8B030D-6E8A-4147-A177-3AD203B41FA5}">
                      <a16:colId xmlns:a16="http://schemas.microsoft.com/office/drawing/2014/main" val="4149023610"/>
                    </a:ext>
                  </a:extLst>
                </a:gridCol>
                <a:gridCol w="805166">
                  <a:extLst>
                    <a:ext uri="{9D8B030D-6E8A-4147-A177-3AD203B41FA5}">
                      <a16:colId xmlns:a16="http://schemas.microsoft.com/office/drawing/2014/main" val="3189454373"/>
                    </a:ext>
                  </a:extLst>
                </a:gridCol>
                <a:gridCol w="2601816">
                  <a:extLst>
                    <a:ext uri="{9D8B030D-6E8A-4147-A177-3AD203B41FA5}">
                      <a16:colId xmlns:a16="http://schemas.microsoft.com/office/drawing/2014/main" val="1408241653"/>
                    </a:ext>
                  </a:extLst>
                </a:gridCol>
                <a:gridCol w="3780225">
                  <a:extLst>
                    <a:ext uri="{9D8B030D-6E8A-4147-A177-3AD203B41FA5}">
                      <a16:colId xmlns:a16="http://schemas.microsoft.com/office/drawing/2014/main" val="864474110"/>
                    </a:ext>
                  </a:extLst>
                </a:gridCol>
                <a:gridCol w="1425913">
                  <a:extLst>
                    <a:ext uri="{9D8B030D-6E8A-4147-A177-3AD203B41FA5}">
                      <a16:colId xmlns:a16="http://schemas.microsoft.com/office/drawing/2014/main" val="1203873310"/>
                    </a:ext>
                  </a:extLst>
                </a:gridCol>
              </a:tblGrid>
              <a:tr h="5722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Séquence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Durée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Contenu/message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Méthode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Animateurs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283187"/>
                  </a:ext>
                </a:extLst>
              </a:tr>
              <a:tr h="16291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Parcours à l’installation </a:t>
                      </a:r>
                    </a:p>
                  </a:txBody>
                  <a:tcPr marL="60188" marR="60188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3h </a:t>
                      </a:r>
                    </a:p>
                  </a:txBody>
                  <a:tcPr marL="60188" marR="601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Cadre légal et réglementations autour de l’installation </a:t>
                      </a:r>
                    </a:p>
                  </a:txBody>
                  <a:tcPr marL="60188" marR="601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Présentation power-point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0188" marR="601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DDT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Conseillère installation</a:t>
                      </a:r>
                    </a:p>
                  </a:txBody>
                  <a:tcPr marL="60188" marR="60188" marT="0" marB="0"/>
                </a:tc>
                <a:extLst>
                  <a:ext uri="{0D108BD9-81ED-4DB2-BD59-A6C34878D82A}">
                    <a16:rowId xmlns:a16="http://schemas.microsoft.com/office/drawing/2014/main" val="122202734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6E5EAFD8-494B-4D15-8790-C6E0179F0BC7}"/>
              </a:ext>
            </a:extLst>
          </p:cNvPr>
          <p:cNvSpPr txBox="1"/>
          <p:nvPr/>
        </p:nvSpPr>
        <p:spPr>
          <a:xfrm>
            <a:off x="1752599" y="4733475"/>
            <a:ext cx="1015866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ym typeface="Wingdings" panose="05000000000000000000" pitchFamily="2" charset="2"/>
              </a:rPr>
              <a:t>Questionnement</a:t>
            </a:r>
            <a:r>
              <a:rPr lang="fr-FR" dirty="0">
                <a:sym typeface="Wingdings" panose="05000000000000000000" pitchFamily="2" charset="2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dirty="0"/>
              <a:t>Réponse à l’objectif </a:t>
            </a:r>
            <a:r>
              <a:rPr lang="fr-FR" dirty="0" err="1"/>
              <a:t>Certicréa</a:t>
            </a:r>
            <a:r>
              <a:rPr lang="fr-FR" dirty="0"/>
              <a:t> C2 sur la connaissance de la réglementation ?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dirty="0"/>
              <a:t>Réponse à l’objectif </a:t>
            </a:r>
            <a:r>
              <a:rPr lang="fr-FR" dirty="0" err="1"/>
              <a:t>Certicréa</a:t>
            </a:r>
            <a:r>
              <a:rPr lang="fr-FR" dirty="0"/>
              <a:t> C10.1 sur l’identification des acteurs-socio économiques liés aux démarches création/reprise d’une entreprise agricole ? </a:t>
            </a:r>
          </a:p>
        </p:txBody>
      </p:sp>
    </p:spTree>
    <p:extLst>
      <p:ext uri="{BB962C8B-B14F-4D97-AF65-F5344CB8AC3E}">
        <p14:creationId xmlns:p14="http://schemas.microsoft.com/office/powerpoint/2010/main" val="21001956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1F94244-608E-8E07-E626-31DDBBB7A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19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64B7FC-1300-44B9-8DFD-89C1D2B0B465}"/>
              </a:ext>
            </a:extLst>
          </p:cNvPr>
          <p:cNvSpPr txBox="1"/>
          <p:nvPr/>
        </p:nvSpPr>
        <p:spPr>
          <a:xfrm>
            <a:off x="1847229" y="579387"/>
            <a:ext cx="104784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Objectifs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Appréhender les méthodes d’organisation du travail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Evaluation des points forts/faibles de chaque projet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AF9BF-C285-4378-BC3A-888E47DFAD75}"/>
              </a:ext>
            </a:extLst>
          </p:cNvPr>
          <p:cNvSpPr txBox="1"/>
          <p:nvPr/>
        </p:nvSpPr>
        <p:spPr>
          <a:xfrm>
            <a:off x="4455569" y="108419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Organisation du travail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3C61A3-B882-406C-ACE1-0046AF996931}"/>
              </a:ext>
            </a:extLst>
          </p:cNvPr>
          <p:cNvSpPr/>
          <p:nvPr/>
        </p:nvSpPr>
        <p:spPr>
          <a:xfrm>
            <a:off x="1641231" y="-3887"/>
            <a:ext cx="2555630" cy="629529"/>
          </a:xfrm>
          <a:prstGeom prst="rect">
            <a:avLst/>
          </a:prstGeom>
          <a:solidFill>
            <a:srgbClr val="B62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Journée 2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CE217059-235F-4464-9E0F-96ADDA436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965265"/>
              </p:ext>
            </p:extLst>
          </p:nvPr>
        </p:nvGraphicFramePr>
        <p:xfrm>
          <a:off x="1721442" y="1693058"/>
          <a:ext cx="10342222" cy="4670933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658198">
                  <a:extLst>
                    <a:ext uri="{9D8B030D-6E8A-4147-A177-3AD203B41FA5}">
                      <a16:colId xmlns:a16="http://schemas.microsoft.com/office/drawing/2014/main" val="4229937239"/>
                    </a:ext>
                  </a:extLst>
                </a:gridCol>
                <a:gridCol w="676794">
                  <a:extLst>
                    <a:ext uri="{9D8B030D-6E8A-4147-A177-3AD203B41FA5}">
                      <a16:colId xmlns:a16="http://schemas.microsoft.com/office/drawing/2014/main" val="3882494357"/>
                    </a:ext>
                  </a:extLst>
                </a:gridCol>
                <a:gridCol w="2378514">
                  <a:extLst>
                    <a:ext uri="{9D8B030D-6E8A-4147-A177-3AD203B41FA5}">
                      <a16:colId xmlns:a16="http://schemas.microsoft.com/office/drawing/2014/main" val="400058062"/>
                    </a:ext>
                  </a:extLst>
                </a:gridCol>
                <a:gridCol w="4338375">
                  <a:extLst>
                    <a:ext uri="{9D8B030D-6E8A-4147-A177-3AD203B41FA5}">
                      <a16:colId xmlns:a16="http://schemas.microsoft.com/office/drawing/2014/main" val="1598947716"/>
                    </a:ext>
                  </a:extLst>
                </a:gridCol>
                <a:gridCol w="1290341">
                  <a:extLst>
                    <a:ext uri="{9D8B030D-6E8A-4147-A177-3AD203B41FA5}">
                      <a16:colId xmlns:a16="http://schemas.microsoft.com/office/drawing/2014/main" val="70200634"/>
                    </a:ext>
                  </a:extLst>
                </a:gridCol>
              </a:tblGrid>
              <a:tr h="4512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Séquence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Durée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Contenu/message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Méthode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Animateurs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924077"/>
                  </a:ext>
                </a:extLst>
              </a:tr>
              <a:tr h="42197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Organisation du travail </a:t>
                      </a:r>
                    </a:p>
                  </a:txBody>
                  <a:tcPr marL="60188" marR="60188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13h30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1h30</a:t>
                      </a: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0188" marR="601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Ergonomie bâtiment, pénibilité du travail, organisation           du travail </a:t>
                      </a:r>
                      <a:endParaRPr lang="fr-FR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188" marR="601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Tableau sur les tâches et répartition entre associés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Remplissage du tableau tâches/répartition  </a:t>
                      </a:r>
                      <a:r>
                        <a:rPr lang="fr-F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(Donner des valeurs références après la réflexion)</a:t>
                      </a:r>
                      <a:endParaRPr lang="fr-FR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Témoignages vidéos d’exploitants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"/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Organisation face au travail </a:t>
                      </a:r>
                      <a:r>
                        <a:rPr lang="fr-F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(présentation de l’organisation d’un GAEC avec des salariés)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Organisation de l’outil de travail </a:t>
                      </a:r>
                      <a:r>
                        <a:rPr lang="fr-F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(présentation de choix d’ergonomie sur 2 à 3 bâtiments dans différentes productions)</a:t>
                      </a:r>
                      <a:endParaRPr lang="fr-FR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Conseiller organisation du travail </a:t>
                      </a:r>
                    </a:p>
                  </a:txBody>
                  <a:tcPr marL="60188" marR="60188" marT="0" marB="0"/>
                </a:tc>
                <a:extLst>
                  <a:ext uri="{0D108BD9-81ED-4DB2-BD59-A6C34878D82A}">
                    <a16:rowId xmlns:a16="http://schemas.microsoft.com/office/drawing/2014/main" val="3424402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598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BF1FA77-5010-4210-AF18-A5E1581EE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2</a:t>
            </a:fld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C225C0F4-41C7-428B-9A90-2E831CC84758}"/>
              </a:ext>
            </a:extLst>
          </p:cNvPr>
          <p:cNvSpPr txBox="1">
            <a:spLocks/>
          </p:cNvSpPr>
          <p:nvPr/>
        </p:nvSpPr>
        <p:spPr>
          <a:xfrm>
            <a:off x="1838325" y="168387"/>
            <a:ext cx="9695949" cy="104632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3600" b="1" dirty="0">
                <a:solidFill>
                  <a:srgbClr val="B00000"/>
                </a:solidFill>
                <a:latin typeface="+mn-lt"/>
              </a:rPr>
              <a:t>Aménagement d’un module de résilience dans le stage 21h</a:t>
            </a:r>
            <a:endParaRPr lang="fr-FR" sz="3600" dirty="0">
              <a:solidFill>
                <a:srgbClr val="333300"/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BBE9EEE-6CD5-438A-A1C1-FF3989E91794}"/>
              </a:ext>
            </a:extLst>
          </p:cNvPr>
          <p:cNvSpPr txBox="1"/>
          <p:nvPr/>
        </p:nvSpPr>
        <p:spPr>
          <a:xfrm>
            <a:off x="1973179" y="2622884"/>
            <a:ext cx="879107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sz="2400" b="1" dirty="0">
                <a:latin typeface="Century Gothic" panose="020B0502020202020204" pitchFamily="34" charset="0"/>
                <a:sym typeface="Wingdings" panose="05000000000000000000" pitchFamily="2" charset="2"/>
              </a:rPr>
              <a:t>Retour sur le fonctionnement du stage 21h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fr-FR" sz="24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sz="2400" b="1" dirty="0">
                <a:latin typeface="Century Gothic" panose="020B0502020202020204" pitchFamily="34" charset="0"/>
                <a:sym typeface="Wingdings" panose="05000000000000000000" pitchFamily="2" charset="2"/>
              </a:rPr>
              <a:t>Retours d’expérience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fr-FR" sz="24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sz="2400" b="1" dirty="0">
                <a:latin typeface="Century Gothic" panose="020B0502020202020204" pitchFamily="34" charset="0"/>
                <a:sym typeface="Wingdings" panose="05000000000000000000" pitchFamily="2" charset="2"/>
              </a:rPr>
              <a:t>Propositions autour d’un module sur la résilience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fr-FR" sz="24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sz="2400" b="1" dirty="0">
                <a:latin typeface="Century Gothic" panose="020B0502020202020204" pitchFamily="34" charset="0"/>
                <a:sym typeface="Wingdings" panose="05000000000000000000" pitchFamily="2" charset="2"/>
              </a:rPr>
              <a:t>Validation des propositions / calendrier de réalisation </a:t>
            </a:r>
            <a:endParaRPr lang="fr-FR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625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20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64B7FC-1300-44B9-8DFD-89C1D2B0B465}"/>
              </a:ext>
            </a:extLst>
          </p:cNvPr>
          <p:cNvSpPr txBox="1"/>
          <p:nvPr/>
        </p:nvSpPr>
        <p:spPr>
          <a:xfrm>
            <a:off x="1847229" y="741793"/>
            <a:ext cx="104784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Objectifs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Appréhender les méthodes d’organisation du travail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Evaluation des points forts/faibles de chaque projet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AF9BF-C285-4378-BC3A-888E47DFAD75}"/>
              </a:ext>
            </a:extLst>
          </p:cNvPr>
          <p:cNvSpPr txBox="1"/>
          <p:nvPr/>
        </p:nvSpPr>
        <p:spPr>
          <a:xfrm>
            <a:off x="4455569" y="108419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Organisation du travail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3C61A3-B882-406C-ACE1-0046AF996931}"/>
              </a:ext>
            </a:extLst>
          </p:cNvPr>
          <p:cNvSpPr/>
          <p:nvPr/>
        </p:nvSpPr>
        <p:spPr>
          <a:xfrm>
            <a:off x="1641231" y="-3887"/>
            <a:ext cx="2555630" cy="629529"/>
          </a:xfrm>
          <a:prstGeom prst="rect">
            <a:avLst/>
          </a:prstGeom>
          <a:solidFill>
            <a:srgbClr val="B62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Journée 2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CE217059-235F-4464-9E0F-96ADDA436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108649"/>
              </p:ext>
            </p:extLst>
          </p:nvPr>
        </p:nvGraphicFramePr>
        <p:xfrm>
          <a:off x="1787026" y="2089270"/>
          <a:ext cx="10342222" cy="2750605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658198">
                  <a:extLst>
                    <a:ext uri="{9D8B030D-6E8A-4147-A177-3AD203B41FA5}">
                      <a16:colId xmlns:a16="http://schemas.microsoft.com/office/drawing/2014/main" val="4229937239"/>
                    </a:ext>
                  </a:extLst>
                </a:gridCol>
                <a:gridCol w="629471">
                  <a:extLst>
                    <a:ext uri="{9D8B030D-6E8A-4147-A177-3AD203B41FA5}">
                      <a16:colId xmlns:a16="http://schemas.microsoft.com/office/drawing/2014/main" val="3882494357"/>
                    </a:ext>
                  </a:extLst>
                </a:gridCol>
                <a:gridCol w="2425837">
                  <a:extLst>
                    <a:ext uri="{9D8B030D-6E8A-4147-A177-3AD203B41FA5}">
                      <a16:colId xmlns:a16="http://schemas.microsoft.com/office/drawing/2014/main" val="400058062"/>
                    </a:ext>
                  </a:extLst>
                </a:gridCol>
                <a:gridCol w="4338375">
                  <a:extLst>
                    <a:ext uri="{9D8B030D-6E8A-4147-A177-3AD203B41FA5}">
                      <a16:colId xmlns:a16="http://schemas.microsoft.com/office/drawing/2014/main" val="1598947716"/>
                    </a:ext>
                  </a:extLst>
                </a:gridCol>
                <a:gridCol w="1290341">
                  <a:extLst>
                    <a:ext uri="{9D8B030D-6E8A-4147-A177-3AD203B41FA5}">
                      <a16:colId xmlns:a16="http://schemas.microsoft.com/office/drawing/2014/main" val="70200634"/>
                    </a:ext>
                  </a:extLst>
                </a:gridCol>
              </a:tblGrid>
              <a:tr h="430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Séquence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Durée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Contenu/message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Méthode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Animateurs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924077"/>
                  </a:ext>
                </a:extLst>
              </a:tr>
              <a:tr h="23204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Organisation du travail </a:t>
                      </a:r>
                    </a:p>
                  </a:txBody>
                  <a:tcPr marL="60188" marR="60188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1h30</a:t>
                      </a:r>
                      <a:r>
                        <a:rPr lang="fr-FR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0188" marR="601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Travailler sur les projets des participants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Faire émerger des questionnements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188" marR="601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Autoévaluation du positionnement face au travail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"/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Position face au travail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"/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Cible points forts/faibles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Tableau risques de la journée 1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commun / échanges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Conseiller organisation du travail </a:t>
                      </a:r>
                    </a:p>
                  </a:txBody>
                  <a:tcPr marL="60188" marR="60188" marT="0" marB="0"/>
                </a:tc>
                <a:extLst>
                  <a:ext uri="{0D108BD9-81ED-4DB2-BD59-A6C34878D82A}">
                    <a16:rowId xmlns:a16="http://schemas.microsoft.com/office/drawing/2014/main" val="3424402420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5E377B17-F8E2-49BC-8656-5664FD91931E}"/>
              </a:ext>
            </a:extLst>
          </p:cNvPr>
          <p:cNvSpPr txBox="1"/>
          <p:nvPr/>
        </p:nvSpPr>
        <p:spPr>
          <a:xfrm>
            <a:off x="1847229" y="5216141"/>
            <a:ext cx="100102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Questionnement </a:t>
            </a:r>
          </a:p>
          <a:p>
            <a:r>
              <a:rPr lang="fr-FR" dirty="0">
                <a:sym typeface="Wingdings" panose="05000000000000000000" pitchFamily="2" charset="2"/>
              </a:rPr>
              <a:t> Réduction de l’organisation du travail à un seul module sur ½ après-midi et inclusion d’un module commercialisation (</a:t>
            </a:r>
            <a:r>
              <a:rPr lang="fr-FR" dirty="0" err="1">
                <a:sym typeface="Wingdings" panose="05000000000000000000" pitchFamily="2" charset="2"/>
              </a:rPr>
              <a:t>Certicréa</a:t>
            </a:r>
            <a:r>
              <a:rPr lang="fr-FR" dirty="0">
                <a:sym typeface="Wingdings" panose="05000000000000000000" pitchFamily="2" charset="2"/>
              </a:rPr>
              <a:t> C8) ?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24722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21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1355B43-359B-42D5-AA59-EEE9BD988FCB}"/>
              </a:ext>
            </a:extLst>
          </p:cNvPr>
          <p:cNvSpPr txBox="1"/>
          <p:nvPr/>
        </p:nvSpPr>
        <p:spPr>
          <a:xfrm>
            <a:off x="2069432" y="160968"/>
            <a:ext cx="10122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B00000"/>
                </a:solidFill>
              </a:rPr>
              <a:t>Propositions autour d’un module sur la résilience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B41AB3F-756A-4C9C-B92C-62D6E4CF4489}"/>
              </a:ext>
            </a:extLst>
          </p:cNvPr>
          <p:cNvSpPr txBox="1"/>
          <p:nvPr/>
        </p:nvSpPr>
        <p:spPr>
          <a:xfrm>
            <a:off x="2863516" y="3655192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Journée chiffrage 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C5242F51-B99A-4FD2-B1C0-D5B8AAD544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8653" y="1194612"/>
            <a:ext cx="3407959" cy="5303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0313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22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64B7FC-1300-44B9-8DFD-89C1D2B0B465}"/>
              </a:ext>
            </a:extLst>
          </p:cNvPr>
          <p:cNvSpPr txBox="1"/>
          <p:nvPr/>
        </p:nvSpPr>
        <p:spPr>
          <a:xfrm>
            <a:off x="1847229" y="741793"/>
            <a:ext cx="104784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Objectifs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Notions sur l’analyse des résultats économiques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Compréhension des principaux indicateurs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AF9BF-C285-4378-BC3A-888E47DFAD75}"/>
              </a:ext>
            </a:extLst>
          </p:cNvPr>
          <p:cNvSpPr txBox="1"/>
          <p:nvPr/>
        </p:nvSpPr>
        <p:spPr>
          <a:xfrm>
            <a:off x="4957012" y="114221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Gestion et comptabilité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3C61A3-B882-406C-ACE1-0046AF996931}"/>
              </a:ext>
            </a:extLst>
          </p:cNvPr>
          <p:cNvSpPr/>
          <p:nvPr/>
        </p:nvSpPr>
        <p:spPr>
          <a:xfrm>
            <a:off x="1641231" y="-3887"/>
            <a:ext cx="3091190" cy="629529"/>
          </a:xfrm>
          <a:prstGeom prst="rect">
            <a:avLst/>
          </a:prstGeom>
          <a:solidFill>
            <a:srgbClr val="B62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Journée chiffrage 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5F671CD0-6FD2-4297-906E-53ACC219D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178328"/>
              </p:ext>
            </p:extLst>
          </p:nvPr>
        </p:nvGraphicFramePr>
        <p:xfrm>
          <a:off x="1773328" y="1804715"/>
          <a:ext cx="10337964" cy="491059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064427">
                  <a:extLst>
                    <a:ext uri="{9D8B030D-6E8A-4147-A177-3AD203B41FA5}">
                      <a16:colId xmlns:a16="http://schemas.microsoft.com/office/drawing/2014/main" val="3812687501"/>
                    </a:ext>
                  </a:extLst>
                </a:gridCol>
                <a:gridCol w="749525">
                  <a:extLst>
                    <a:ext uri="{9D8B030D-6E8A-4147-A177-3AD203B41FA5}">
                      <a16:colId xmlns:a16="http://schemas.microsoft.com/office/drawing/2014/main" val="942768808"/>
                    </a:ext>
                  </a:extLst>
                </a:gridCol>
                <a:gridCol w="2807045">
                  <a:extLst>
                    <a:ext uri="{9D8B030D-6E8A-4147-A177-3AD203B41FA5}">
                      <a16:colId xmlns:a16="http://schemas.microsoft.com/office/drawing/2014/main" val="1783148387"/>
                    </a:ext>
                  </a:extLst>
                </a:gridCol>
                <a:gridCol w="4354972">
                  <a:extLst>
                    <a:ext uri="{9D8B030D-6E8A-4147-A177-3AD203B41FA5}">
                      <a16:colId xmlns:a16="http://schemas.microsoft.com/office/drawing/2014/main" val="160402001"/>
                    </a:ext>
                  </a:extLst>
                </a:gridCol>
                <a:gridCol w="1361995">
                  <a:extLst>
                    <a:ext uri="{9D8B030D-6E8A-4147-A177-3AD203B41FA5}">
                      <a16:colId xmlns:a16="http://schemas.microsoft.com/office/drawing/2014/main" val="3146024870"/>
                    </a:ext>
                  </a:extLst>
                </a:gridCol>
              </a:tblGrid>
              <a:tr h="5260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Séquence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Durée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Contenu/message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Méthode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Animateurs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328044"/>
                  </a:ext>
                </a:extLst>
              </a:tr>
              <a:tr h="2450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00405" algn="l"/>
                        </a:tabLst>
                      </a:pPr>
                      <a:r>
                        <a:rPr lang="fr-F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et comptabilité</a:t>
                      </a:r>
                    </a:p>
                  </a:txBody>
                  <a:tcPr marL="47952" marR="47952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9h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solidFill>
                            <a:srgbClr val="C00000"/>
                          </a:solidFill>
                          <a:effectLst/>
                        </a:rPr>
                        <a:t>1h30</a:t>
                      </a:r>
                      <a:endParaRPr lang="fr-FR" sz="14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52" marR="479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Polycopié sur l’analyse des résultats économiques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Tableau des SIG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Compta de référence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52" marR="479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Retour sur le travail en ligne en préparation de la journée de chiffrage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Présentation des indicateurs avec les supports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Lecture des cas comptables de références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52" marR="479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>
                          <a:effectLst/>
                        </a:rPr>
                        <a:t>Conseillère entreprise 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52" marR="47952" marT="0" marB="0"/>
                </a:tc>
                <a:extLst>
                  <a:ext uri="{0D108BD9-81ED-4DB2-BD59-A6C34878D82A}">
                    <a16:rowId xmlns:a16="http://schemas.microsoft.com/office/drawing/2014/main" val="1974644106"/>
                  </a:ext>
                </a:extLst>
              </a:tr>
              <a:tr h="1933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00405" algn="l"/>
                        </a:tabLst>
                      </a:pPr>
                      <a:r>
                        <a:rPr lang="fr-F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Aides PAC </a:t>
                      </a:r>
                    </a:p>
                  </a:txBody>
                  <a:tcPr marL="47952" marR="47952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10h45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solidFill>
                            <a:srgbClr val="C00000"/>
                          </a:solidFill>
                          <a:effectLst/>
                        </a:rPr>
                        <a:t>1h30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52" marR="479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Calculs des aides PAC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52" marR="479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Calcul des aides PAC sur un paperboard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Chaque participant calcule ses aides au fur et à mesure avec les chiffres de sa comptabilité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52" marR="479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Conseillère entreprise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52" marR="47952" marT="0" marB="0"/>
                </a:tc>
                <a:extLst>
                  <a:ext uri="{0D108BD9-81ED-4DB2-BD59-A6C34878D82A}">
                    <a16:rowId xmlns:a16="http://schemas.microsoft.com/office/drawing/2014/main" val="1026496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5326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23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64B7FC-1300-44B9-8DFD-89C1D2B0B465}"/>
              </a:ext>
            </a:extLst>
          </p:cNvPr>
          <p:cNvSpPr txBox="1"/>
          <p:nvPr/>
        </p:nvSpPr>
        <p:spPr>
          <a:xfrm>
            <a:off x="1847229" y="741793"/>
            <a:ext cx="104784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Objectifs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Organisation face à un aléa</a:t>
            </a:r>
            <a:endParaRPr lang="fr-FR" sz="14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AF9BF-C285-4378-BC3A-888E47DFAD75}"/>
              </a:ext>
            </a:extLst>
          </p:cNvPr>
          <p:cNvSpPr txBox="1"/>
          <p:nvPr/>
        </p:nvSpPr>
        <p:spPr>
          <a:xfrm>
            <a:off x="4957012" y="114221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Gestion des aléas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3C61A3-B882-406C-ACE1-0046AF996931}"/>
              </a:ext>
            </a:extLst>
          </p:cNvPr>
          <p:cNvSpPr/>
          <p:nvPr/>
        </p:nvSpPr>
        <p:spPr>
          <a:xfrm>
            <a:off x="1641231" y="-3887"/>
            <a:ext cx="3091190" cy="629529"/>
          </a:xfrm>
          <a:prstGeom prst="rect">
            <a:avLst/>
          </a:prstGeom>
          <a:solidFill>
            <a:srgbClr val="B62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Journée chiffrage </a:t>
            </a: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A14C6B0E-1DFB-4B9B-8B56-257E19756A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800101"/>
              </p:ext>
            </p:extLst>
          </p:nvPr>
        </p:nvGraphicFramePr>
        <p:xfrm>
          <a:off x="1847229" y="1785474"/>
          <a:ext cx="10200392" cy="469676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395161">
                  <a:extLst>
                    <a:ext uri="{9D8B030D-6E8A-4147-A177-3AD203B41FA5}">
                      <a16:colId xmlns:a16="http://schemas.microsoft.com/office/drawing/2014/main" val="3586607601"/>
                    </a:ext>
                  </a:extLst>
                </a:gridCol>
                <a:gridCol w="676123">
                  <a:extLst>
                    <a:ext uri="{9D8B030D-6E8A-4147-A177-3AD203B41FA5}">
                      <a16:colId xmlns:a16="http://schemas.microsoft.com/office/drawing/2014/main" val="3731648186"/>
                    </a:ext>
                  </a:extLst>
                </a:gridCol>
                <a:gridCol w="2708835">
                  <a:extLst>
                    <a:ext uri="{9D8B030D-6E8A-4147-A177-3AD203B41FA5}">
                      <a16:colId xmlns:a16="http://schemas.microsoft.com/office/drawing/2014/main" val="2791419452"/>
                    </a:ext>
                  </a:extLst>
                </a:gridCol>
                <a:gridCol w="4065421">
                  <a:extLst>
                    <a:ext uri="{9D8B030D-6E8A-4147-A177-3AD203B41FA5}">
                      <a16:colId xmlns:a16="http://schemas.microsoft.com/office/drawing/2014/main" val="2885295144"/>
                    </a:ext>
                  </a:extLst>
                </a:gridCol>
                <a:gridCol w="1354852">
                  <a:extLst>
                    <a:ext uri="{9D8B030D-6E8A-4147-A177-3AD203B41FA5}">
                      <a16:colId xmlns:a16="http://schemas.microsoft.com/office/drawing/2014/main" val="2213635904"/>
                    </a:ext>
                  </a:extLst>
                </a:gridCol>
              </a:tblGrid>
              <a:tr h="9011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Séquence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Durée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Contenu/message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Méthode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Animateurs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936836"/>
                  </a:ext>
                </a:extLst>
              </a:tr>
              <a:tr h="6543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00405" algn="l"/>
                        </a:tabLst>
                      </a:pPr>
                      <a:r>
                        <a:rPr lang="fr-F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et comptabilité </a:t>
                      </a:r>
                    </a:p>
                  </a:txBody>
                  <a:tcPr marL="47952" marR="47952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13h30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solidFill>
                            <a:srgbClr val="C00000"/>
                          </a:solidFill>
                          <a:effectLst/>
                        </a:rPr>
                        <a:t>1h </a:t>
                      </a:r>
                      <a:endParaRPr lang="fr-FR" sz="14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52" marR="479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Fin du travail engagé sur la matinée </a:t>
                      </a:r>
                    </a:p>
                  </a:txBody>
                  <a:tcPr marL="47952" marR="479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52" marR="479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>
                          <a:effectLst/>
                        </a:rPr>
                        <a:t>Conseillère entreprise 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52" marR="47952" marT="0" marB="0"/>
                </a:tc>
                <a:extLst>
                  <a:ext uri="{0D108BD9-81ED-4DB2-BD59-A6C34878D82A}">
                    <a16:rowId xmlns:a16="http://schemas.microsoft.com/office/drawing/2014/main" val="328609632"/>
                  </a:ext>
                </a:extLst>
              </a:tr>
              <a:tr h="31412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00405" algn="l"/>
                        </a:tabLst>
                      </a:pPr>
                      <a:r>
                        <a:rPr lang="fr-F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des aléas </a:t>
                      </a:r>
                    </a:p>
                  </a:txBody>
                  <a:tcPr marL="47952" marR="47952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14h40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solidFill>
                            <a:srgbClr val="C00000"/>
                          </a:solidFill>
                          <a:effectLst/>
                        </a:rPr>
                        <a:t>2h</a:t>
                      </a:r>
                      <a:endParaRPr lang="fr-FR" sz="14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52" marR="479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Réaction face à un aléa sur l’exploitation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Répercussions économiques ?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Quoi mettre en place ? Comment ?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Anticipation face aux aléas potentiels</a:t>
                      </a:r>
                    </a:p>
                    <a:p>
                      <a:r>
                        <a:rPr lang="fr-FR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 leviers sont-ils actionnables en amont </a:t>
                      </a: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52" marR="47952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fr-FR" sz="1800" b="1" u="sng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Travail en binôme </a:t>
                      </a:r>
                      <a:endParaRPr lang="fr-FR" sz="1800" b="1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aléa distribué par binôme (baisse surface fourragère, baisse € vente, accident, abattage sanitaire…) </a:t>
                      </a: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- 30’ Réflexion/chiffrage sur les répercussions </a:t>
                      </a: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Quel plan d’actions face à l’aléa ? Comment aurai-je pu anticiper cet aléa ? </a:t>
                      </a:r>
                    </a:p>
                    <a:p>
                      <a:pPr lvl="0"/>
                      <a:r>
                        <a:rPr lang="fr-FR" sz="1800" b="1" u="sng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commun  </a:t>
                      </a:r>
                      <a:endParaRPr lang="fr-FR" sz="1800" b="1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15’ par binôme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52" marR="479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Conseillère entreprise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52" marR="47952" marT="0" marB="0"/>
                </a:tc>
                <a:extLst>
                  <a:ext uri="{0D108BD9-81ED-4DB2-BD59-A6C34878D82A}">
                    <a16:rowId xmlns:a16="http://schemas.microsoft.com/office/drawing/2014/main" val="107954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017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24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64B7FC-1300-44B9-8DFD-89C1D2B0B465}"/>
              </a:ext>
            </a:extLst>
          </p:cNvPr>
          <p:cNvSpPr txBox="1"/>
          <p:nvPr/>
        </p:nvSpPr>
        <p:spPr>
          <a:xfrm>
            <a:off x="1718891" y="781196"/>
            <a:ext cx="104784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Support de la séquence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>
                <a:effectLst/>
              </a:rPr>
              <a:t>Organisation face à un aléa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AF9BF-C285-4378-BC3A-888E47DFAD75}"/>
              </a:ext>
            </a:extLst>
          </p:cNvPr>
          <p:cNvSpPr txBox="1"/>
          <p:nvPr/>
        </p:nvSpPr>
        <p:spPr>
          <a:xfrm>
            <a:off x="4844717" y="80044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Gestion des aléas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3C61A3-B882-406C-ACE1-0046AF996931}"/>
              </a:ext>
            </a:extLst>
          </p:cNvPr>
          <p:cNvSpPr/>
          <p:nvPr/>
        </p:nvSpPr>
        <p:spPr>
          <a:xfrm>
            <a:off x="1641231" y="-3887"/>
            <a:ext cx="3010980" cy="629529"/>
          </a:xfrm>
          <a:prstGeom prst="rect">
            <a:avLst/>
          </a:prstGeom>
          <a:solidFill>
            <a:srgbClr val="B62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Journée chiffrage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7396C8CD-ADA0-4BA1-A7CE-24208A6F1F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4088" y="1788482"/>
            <a:ext cx="9620250" cy="454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2363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25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1355B43-359B-42D5-AA59-EEE9BD988FCB}"/>
              </a:ext>
            </a:extLst>
          </p:cNvPr>
          <p:cNvSpPr txBox="1"/>
          <p:nvPr/>
        </p:nvSpPr>
        <p:spPr>
          <a:xfrm>
            <a:off x="2069432" y="160968"/>
            <a:ext cx="10122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B00000"/>
                </a:solidFill>
              </a:rPr>
              <a:t>Propositions autour d’un module sur la résilience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B41AB3F-756A-4C9C-B92C-62D6E4CF4489}"/>
              </a:ext>
            </a:extLst>
          </p:cNvPr>
          <p:cNvSpPr txBox="1"/>
          <p:nvPr/>
        </p:nvSpPr>
        <p:spPr>
          <a:xfrm>
            <a:off x="2863516" y="3703318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Journée 3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885D6EE-5C16-40B6-B6FE-2197F4202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5767" y="1096389"/>
            <a:ext cx="2929251" cy="550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6643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26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64B7FC-1300-44B9-8DFD-89C1D2B0B465}"/>
              </a:ext>
            </a:extLst>
          </p:cNvPr>
          <p:cNvSpPr txBox="1"/>
          <p:nvPr/>
        </p:nvSpPr>
        <p:spPr>
          <a:xfrm>
            <a:off x="1718891" y="781196"/>
            <a:ext cx="104784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Objectifs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>
                <a:effectLst/>
              </a:rPr>
              <a:t>Rencontre d’acteurs intervenant dans le parcours  à l’installation 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/>
              <a:t>Répondre aux questions spécifiques des porteurs de projet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AF9BF-C285-4378-BC3A-888E47DFAD75}"/>
              </a:ext>
            </a:extLst>
          </p:cNvPr>
          <p:cNvSpPr txBox="1"/>
          <p:nvPr/>
        </p:nvSpPr>
        <p:spPr>
          <a:xfrm>
            <a:off x="4138863" y="45109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Mini-forum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3C61A3-B882-406C-ACE1-0046AF996931}"/>
              </a:ext>
            </a:extLst>
          </p:cNvPr>
          <p:cNvSpPr/>
          <p:nvPr/>
        </p:nvSpPr>
        <p:spPr>
          <a:xfrm>
            <a:off x="1641231" y="-3887"/>
            <a:ext cx="2273043" cy="629529"/>
          </a:xfrm>
          <a:prstGeom prst="rect">
            <a:avLst/>
          </a:prstGeom>
          <a:solidFill>
            <a:srgbClr val="B62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Journée 3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A1BC817-1EAE-4CEE-88BF-8C84FAA7E3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255257"/>
              </p:ext>
            </p:extLst>
          </p:nvPr>
        </p:nvGraphicFramePr>
        <p:xfrm>
          <a:off x="1844842" y="2416968"/>
          <a:ext cx="9833811" cy="2024064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267178">
                  <a:extLst>
                    <a:ext uri="{9D8B030D-6E8A-4147-A177-3AD203B41FA5}">
                      <a16:colId xmlns:a16="http://schemas.microsoft.com/office/drawing/2014/main" val="3128162831"/>
                    </a:ext>
                  </a:extLst>
                </a:gridCol>
                <a:gridCol w="812546">
                  <a:extLst>
                    <a:ext uri="{9D8B030D-6E8A-4147-A177-3AD203B41FA5}">
                      <a16:colId xmlns:a16="http://schemas.microsoft.com/office/drawing/2014/main" val="2501166370"/>
                    </a:ext>
                  </a:extLst>
                </a:gridCol>
                <a:gridCol w="2583866">
                  <a:extLst>
                    <a:ext uri="{9D8B030D-6E8A-4147-A177-3AD203B41FA5}">
                      <a16:colId xmlns:a16="http://schemas.microsoft.com/office/drawing/2014/main" val="2653608369"/>
                    </a:ext>
                  </a:extLst>
                </a:gridCol>
                <a:gridCol w="2832528">
                  <a:extLst>
                    <a:ext uri="{9D8B030D-6E8A-4147-A177-3AD203B41FA5}">
                      <a16:colId xmlns:a16="http://schemas.microsoft.com/office/drawing/2014/main" val="699405560"/>
                    </a:ext>
                  </a:extLst>
                </a:gridCol>
                <a:gridCol w="2337693">
                  <a:extLst>
                    <a:ext uri="{9D8B030D-6E8A-4147-A177-3AD203B41FA5}">
                      <a16:colId xmlns:a16="http://schemas.microsoft.com/office/drawing/2014/main" val="1892461271"/>
                    </a:ext>
                  </a:extLst>
                </a:gridCol>
              </a:tblGrid>
              <a:tr h="5559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Séquence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Durée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Contenu/message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Méthode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Animateurs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85658"/>
                  </a:ext>
                </a:extLst>
              </a:tr>
              <a:tr h="1468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00405" algn="l"/>
                        </a:tabLst>
                      </a:pPr>
                      <a:r>
                        <a:rPr lang="fr-F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Mini-forum </a:t>
                      </a: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9h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solidFill>
                            <a:srgbClr val="C00000"/>
                          </a:solidFill>
                          <a:effectLst/>
                        </a:rPr>
                        <a:t>3h</a:t>
                      </a:r>
                      <a:endParaRPr lang="fr-FR" sz="14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Questions propres à chaque projet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10’ d’échange avec chaque interlocuteur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MSA – FDSEA -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Groupama -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Crédit agricole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DDT – SAFER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3172163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08C66941-4D2E-4FF1-84EB-A89647F62684}"/>
              </a:ext>
            </a:extLst>
          </p:cNvPr>
          <p:cNvSpPr txBox="1"/>
          <p:nvPr/>
        </p:nvSpPr>
        <p:spPr>
          <a:xfrm>
            <a:off x="1844842" y="5061141"/>
            <a:ext cx="98338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Questionnemen</a:t>
            </a:r>
            <a:r>
              <a:rPr lang="fr-FR" sz="2400" b="1" dirty="0">
                <a:sym typeface="Wingdings" panose="05000000000000000000" pitchFamily="2" charset="2"/>
              </a:rPr>
              <a:t>t</a:t>
            </a:r>
          </a:p>
          <a:p>
            <a:r>
              <a:rPr lang="fr-FR" dirty="0">
                <a:sym typeface="Wingdings" panose="05000000000000000000" pitchFamily="2" charset="2"/>
              </a:rPr>
              <a:t> Réponse à une partie de l’objectif </a:t>
            </a:r>
            <a:r>
              <a:rPr lang="fr-FR" dirty="0" err="1">
                <a:sym typeface="Wingdings" panose="05000000000000000000" pitchFamily="2" charset="2"/>
              </a:rPr>
              <a:t>Certicréa</a:t>
            </a:r>
            <a:r>
              <a:rPr lang="fr-FR" dirty="0">
                <a:sym typeface="Wingdings" panose="05000000000000000000" pitchFamily="2" charset="2"/>
              </a:rPr>
              <a:t> Ca10.2 « identifier les acteurs socio-économiques liés au développement de l’entreprise agricole »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4477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27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64B7FC-1300-44B9-8DFD-89C1D2B0B465}"/>
              </a:ext>
            </a:extLst>
          </p:cNvPr>
          <p:cNvSpPr txBox="1"/>
          <p:nvPr/>
        </p:nvSpPr>
        <p:spPr>
          <a:xfrm>
            <a:off x="1718891" y="727732"/>
            <a:ext cx="104784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Objectifs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>
                <a:effectLst/>
              </a:rPr>
              <a:t>Organisation du monde agricole dans les territoires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AF9BF-C285-4378-BC3A-888E47DFAD75}"/>
              </a:ext>
            </a:extLst>
          </p:cNvPr>
          <p:cNvSpPr txBox="1"/>
          <p:nvPr/>
        </p:nvSpPr>
        <p:spPr>
          <a:xfrm>
            <a:off x="4138863" y="45109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Place du territoire dans le projet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3C61A3-B882-406C-ACE1-0046AF996931}"/>
              </a:ext>
            </a:extLst>
          </p:cNvPr>
          <p:cNvSpPr/>
          <p:nvPr/>
        </p:nvSpPr>
        <p:spPr>
          <a:xfrm>
            <a:off x="1641231" y="-3887"/>
            <a:ext cx="2273043" cy="629529"/>
          </a:xfrm>
          <a:prstGeom prst="rect">
            <a:avLst/>
          </a:prstGeom>
          <a:solidFill>
            <a:srgbClr val="B62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Journée 3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8C66941-4D2E-4FF1-84EB-A89647F62684}"/>
              </a:ext>
            </a:extLst>
          </p:cNvPr>
          <p:cNvSpPr txBox="1"/>
          <p:nvPr/>
        </p:nvSpPr>
        <p:spPr>
          <a:xfrm>
            <a:off x="1851193" y="5681369"/>
            <a:ext cx="98338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Questionnemen</a:t>
            </a:r>
            <a:r>
              <a:rPr lang="fr-FR" sz="2400" b="1" dirty="0">
                <a:sym typeface="Wingdings" panose="05000000000000000000" pitchFamily="2" charset="2"/>
              </a:rPr>
              <a:t>t</a:t>
            </a:r>
          </a:p>
          <a:p>
            <a:r>
              <a:rPr lang="fr-FR" dirty="0">
                <a:sym typeface="Wingdings" panose="05000000000000000000" pitchFamily="2" charset="2"/>
              </a:rPr>
              <a:t> Réponse à une partie de l’objectif </a:t>
            </a:r>
            <a:r>
              <a:rPr lang="fr-FR" dirty="0" err="1">
                <a:sym typeface="Wingdings" panose="05000000000000000000" pitchFamily="2" charset="2"/>
              </a:rPr>
              <a:t>Certicréa</a:t>
            </a:r>
            <a:r>
              <a:rPr lang="fr-FR" dirty="0">
                <a:sym typeface="Wingdings" panose="05000000000000000000" pitchFamily="2" charset="2"/>
              </a:rPr>
              <a:t> Ca10.2 « identifier les acteurs socio-économiques liés au développement de l’entreprise agricole » ?</a:t>
            </a:r>
            <a:endParaRPr lang="fr-FR" dirty="0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154319B-C21B-4136-9D05-D84864F4A8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15934"/>
              </p:ext>
            </p:extLst>
          </p:nvPr>
        </p:nvGraphicFramePr>
        <p:xfrm>
          <a:off x="1799101" y="1623186"/>
          <a:ext cx="10213885" cy="336662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437007">
                  <a:extLst>
                    <a:ext uri="{9D8B030D-6E8A-4147-A177-3AD203B41FA5}">
                      <a16:colId xmlns:a16="http://schemas.microsoft.com/office/drawing/2014/main" val="581593890"/>
                    </a:ext>
                  </a:extLst>
                </a:gridCol>
                <a:gridCol w="723098">
                  <a:extLst>
                    <a:ext uri="{9D8B030D-6E8A-4147-A177-3AD203B41FA5}">
                      <a16:colId xmlns:a16="http://schemas.microsoft.com/office/drawing/2014/main" val="393540405"/>
                    </a:ext>
                  </a:extLst>
                </a:gridCol>
                <a:gridCol w="2683732">
                  <a:extLst>
                    <a:ext uri="{9D8B030D-6E8A-4147-A177-3AD203B41FA5}">
                      <a16:colId xmlns:a16="http://schemas.microsoft.com/office/drawing/2014/main" val="2345629266"/>
                    </a:ext>
                  </a:extLst>
                </a:gridCol>
                <a:gridCol w="4008849">
                  <a:extLst>
                    <a:ext uri="{9D8B030D-6E8A-4147-A177-3AD203B41FA5}">
                      <a16:colId xmlns:a16="http://schemas.microsoft.com/office/drawing/2014/main" val="854707078"/>
                    </a:ext>
                  </a:extLst>
                </a:gridCol>
                <a:gridCol w="1361199">
                  <a:extLst>
                    <a:ext uri="{9D8B030D-6E8A-4147-A177-3AD203B41FA5}">
                      <a16:colId xmlns:a16="http://schemas.microsoft.com/office/drawing/2014/main" val="1961529519"/>
                    </a:ext>
                  </a:extLst>
                </a:gridCol>
              </a:tblGrid>
              <a:tr h="410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Séquence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Durée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Contenu/message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Méthode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Animateurs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387416"/>
                  </a:ext>
                </a:extLst>
              </a:tr>
              <a:tr h="2097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00405" algn="l"/>
                        </a:tabLst>
                      </a:pPr>
                      <a:r>
                        <a:rPr lang="fr-F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 du territoire dans le projet </a:t>
                      </a: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13h30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solidFill>
                            <a:srgbClr val="C00000"/>
                          </a:solidFill>
                          <a:effectLst/>
                        </a:rPr>
                        <a:t>1h30 </a:t>
                      </a:r>
                      <a:endParaRPr lang="fr-FR" sz="14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Type de relationnel dans le territoire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Comment participer à la vie collective ?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fr-FR" sz="18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Réflexion individuelle sur 3 post-it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fr-FR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Quels sont les acteurs qui interviennent dans mon projet </a:t>
                      </a:r>
                      <a:r>
                        <a:rPr lang="fr-FR" sz="16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(donner 3 organismes minimum)</a:t>
                      </a:r>
                      <a:r>
                        <a:rPr lang="fr-FR" sz="16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?</a:t>
                      </a:r>
                      <a:endParaRPr lang="fr-FR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Dans quelle structure je me verrai m’impliquer ?</a:t>
                      </a:r>
                      <a:r>
                        <a:rPr lang="fr-FR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fr-FR" sz="16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sz="16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combien de temps ? pourquoi ?)</a:t>
                      </a:r>
                      <a:endParaRPr lang="fr-FR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fr-FR" sz="18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Tour de table </a:t>
                      </a:r>
                      <a:endParaRPr lang="fr-F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Lecture et explication de chaque organisme par le conseiller </a:t>
                      </a: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Echanges sur les désirs d’implications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Conseiller territoire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4927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97889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28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64B7FC-1300-44B9-8DFD-89C1D2B0B465}"/>
              </a:ext>
            </a:extLst>
          </p:cNvPr>
          <p:cNvSpPr txBox="1"/>
          <p:nvPr/>
        </p:nvSpPr>
        <p:spPr>
          <a:xfrm>
            <a:off x="1851193" y="695793"/>
            <a:ext cx="1047849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Objectifs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dk1"/>
                </a:solidFill>
              </a:rPr>
              <a:t>Représentation du territoire par les participants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sz="2400" b="1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AF9BF-C285-4378-BC3A-888E47DFAD75}"/>
              </a:ext>
            </a:extLst>
          </p:cNvPr>
          <p:cNvSpPr txBox="1"/>
          <p:nvPr/>
        </p:nvSpPr>
        <p:spPr>
          <a:xfrm>
            <a:off x="4138863" y="45109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Place du territoire dans le projet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3C61A3-B882-406C-ACE1-0046AF996931}"/>
              </a:ext>
            </a:extLst>
          </p:cNvPr>
          <p:cNvSpPr/>
          <p:nvPr/>
        </p:nvSpPr>
        <p:spPr>
          <a:xfrm>
            <a:off x="1641231" y="-3887"/>
            <a:ext cx="2273043" cy="629529"/>
          </a:xfrm>
          <a:prstGeom prst="rect">
            <a:avLst/>
          </a:prstGeom>
          <a:solidFill>
            <a:srgbClr val="B62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Journée 3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154319B-C21B-4136-9D05-D84864F4A8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300531"/>
              </p:ext>
            </p:extLst>
          </p:nvPr>
        </p:nvGraphicFramePr>
        <p:xfrm>
          <a:off x="1799101" y="1623186"/>
          <a:ext cx="10213885" cy="370190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437007">
                  <a:extLst>
                    <a:ext uri="{9D8B030D-6E8A-4147-A177-3AD203B41FA5}">
                      <a16:colId xmlns:a16="http://schemas.microsoft.com/office/drawing/2014/main" val="581593890"/>
                    </a:ext>
                  </a:extLst>
                </a:gridCol>
                <a:gridCol w="723098">
                  <a:extLst>
                    <a:ext uri="{9D8B030D-6E8A-4147-A177-3AD203B41FA5}">
                      <a16:colId xmlns:a16="http://schemas.microsoft.com/office/drawing/2014/main" val="393540405"/>
                    </a:ext>
                  </a:extLst>
                </a:gridCol>
                <a:gridCol w="2683732">
                  <a:extLst>
                    <a:ext uri="{9D8B030D-6E8A-4147-A177-3AD203B41FA5}">
                      <a16:colId xmlns:a16="http://schemas.microsoft.com/office/drawing/2014/main" val="2345629266"/>
                    </a:ext>
                  </a:extLst>
                </a:gridCol>
                <a:gridCol w="3896725">
                  <a:extLst>
                    <a:ext uri="{9D8B030D-6E8A-4147-A177-3AD203B41FA5}">
                      <a16:colId xmlns:a16="http://schemas.microsoft.com/office/drawing/2014/main" val="854707078"/>
                    </a:ext>
                  </a:extLst>
                </a:gridCol>
                <a:gridCol w="1473323">
                  <a:extLst>
                    <a:ext uri="{9D8B030D-6E8A-4147-A177-3AD203B41FA5}">
                      <a16:colId xmlns:a16="http://schemas.microsoft.com/office/drawing/2014/main" val="1961529519"/>
                    </a:ext>
                  </a:extLst>
                </a:gridCol>
              </a:tblGrid>
              <a:tr h="410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Séquence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Durée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Contenu/message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Méthode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Animateurs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387416"/>
                  </a:ext>
                </a:extLst>
              </a:tr>
              <a:tr h="2097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00405" algn="l"/>
                        </a:tabLst>
                      </a:pPr>
                      <a:r>
                        <a:rPr lang="fr-F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 du territoire dans le projet </a:t>
                      </a:r>
                    </a:p>
                  </a:txBody>
                  <a:tcPr marL="68580" marR="68580" marT="0" marB="0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13h30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solidFill>
                            <a:srgbClr val="C00000"/>
                          </a:solidFill>
                          <a:effectLst/>
                        </a:rPr>
                        <a:t>1h30 </a:t>
                      </a:r>
                      <a:endParaRPr lang="fr-FR" sz="14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Qu’est ce qui est important/qui fais sens pour moi dans le territoire 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fr-FR" sz="1800" b="1" u="sng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Réalisation d’une carte mentale du projet 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5-10’</a:t>
                      </a:r>
                    </a:p>
                    <a:p>
                      <a:r>
                        <a:rPr lang="fr-FR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Qu’est-ce qui est important dans le territoire du point de vue personnel ? professionnel? </a:t>
                      </a:r>
                    </a:p>
                    <a:p>
                      <a:r>
                        <a:rPr lang="fr-FR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Eléments importants pour l’activité professionnelle </a:t>
                      </a: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lang="fr-FR" sz="1800" b="1" u="sng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commun/échanges avec les animateurs</a:t>
                      </a:r>
                      <a:r>
                        <a:rPr lang="fr-FR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5’/participant</a:t>
                      </a: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Comment l’agriculteur perçoit son territoire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effectLst/>
                        </a:rPr>
                        <a:t>Conseiller territoire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4927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1348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291A046C-75B7-4E07-B83F-BF552A3DD4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910801"/>
              </p:ext>
            </p:extLst>
          </p:nvPr>
        </p:nvGraphicFramePr>
        <p:xfrm>
          <a:off x="237567" y="110708"/>
          <a:ext cx="11763909" cy="66839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79504">
                  <a:extLst>
                    <a:ext uri="{9D8B030D-6E8A-4147-A177-3AD203B41FA5}">
                      <a16:colId xmlns:a16="http://schemas.microsoft.com/office/drawing/2014/main" val="1362333788"/>
                    </a:ext>
                  </a:extLst>
                </a:gridCol>
                <a:gridCol w="2617321">
                  <a:extLst>
                    <a:ext uri="{9D8B030D-6E8A-4147-A177-3AD203B41FA5}">
                      <a16:colId xmlns:a16="http://schemas.microsoft.com/office/drawing/2014/main" val="2912432683"/>
                    </a:ext>
                  </a:extLst>
                </a:gridCol>
                <a:gridCol w="2588128">
                  <a:extLst>
                    <a:ext uri="{9D8B030D-6E8A-4147-A177-3AD203B41FA5}">
                      <a16:colId xmlns:a16="http://schemas.microsoft.com/office/drawing/2014/main" val="4024014171"/>
                    </a:ext>
                  </a:extLst>
                </a:gridCol>
                <a:gridCol w="2378956">
                  <a:extLst>
                    <a:ext uri="{9D8B030D-6E8A-4147-A177-3AD203B41FA5}">
                      <a16:colId xmlns:a16="http://schemas.microsoft.com/office/drawing/2014/main" val="2580816036"/>
                    </a:ext>
                  </a:extLst>
                </a:gridCol>
              </a:tblGrid>
              <a:tr h="3304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Journée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4110" marR="44110" marT="44110" marB="4411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Journée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4110" marR="44110" marT="44110" marB="4411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Journée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endParaRPr lang="fr-FR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110" marR="44110" marT="44110" marB="4411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Chiffrage</a:t>
                      </a:r>
                      <a:r>
                        <a:rPr lang="fr-FR" sz="1200" dirty="0">
                          <a:effectLst/>
                        </a:rPr>
                        <a:t> (</a:t>
                      </a: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BV lait obligatoire)</a:t>
                      </a:r>
                    </a:p>
                  </a:txBody>
                  <a:tcPr marL="44110" marR="44110" marT="44110" marB="4411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382887"/>
                  </a:ext>
                </a:extLst>
              </a:tr>
              <a:tr h="15450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b="1" dirty="0">
                          <a:effectLst/>
                        </a:rPr>
                        <a:t>Accueil présentation de la semaine (30’)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b="1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Conseillère entreprise </a:t>
                      </a:r>
                      <a:r>
                        <a:rPr lang="fr-FR" sz="1200" b="1" i="1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CaSMB</a:t>
                      </a:r>
                      <a:endParaRPr lang="fr-FR" sz="1200" b="1" i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110" marR="44110" marT="44110" marB="4411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Installation et règlementations 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Parcours à l'installation et règlementation des aides (Présentation PPT) (3h)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Conseillère installation DDT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Conseillère installation </a:t>
                      </a:r>
                      <a:r>
                        <a:rPr lang="fr-FR" sz="12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CaSMB</a:t>
                      </a: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4110" marR="44110" marT="44110" marB="4411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Forum </a:t>
                      </a:r>
                      <a:br>
                        <a:rPr lang="fr-FR" sz="1200" dirty="0">
                          <a:effectLst/>
                        </a:rPr>
                      </a:br>
                      <a:r>
                        <a:rPr lang="fr-FR" sz="1200" dirty="0" err="1">
                          <a:effectLst/>
                        </a:rPr>
                        <a:t>MSA,CA,Groupama,DDT,SAFER,Juriste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10 min/rdv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Questions personnelles sur les projets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Intervenants (3h)</a:t>
                      </a:r>
                    </a:p>
                  </a:txBody>
                  <a:tcPr marL="44110" marR="44110" marT="44110" marB="4411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et comptabilité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Composante et construction du prévisionnel 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Approche théorique sur les SIG (1h30)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Calcul individuel aides PAC (1h)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Conseillère entreprise </a:t>
                      </a:r>
                      <a:r>
                        <a:rPr lang="fr-FR" sz="12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CaSMB</a:t>
                      </a:r>
                      <a:endParaRPr lang="fr-FR" sz="1200" b="1" i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110" marR="44110" marT="44110" marB="44110" anchor="ctr"/>
                </a:tc>
                <a:extLst>
                  <a:ext uri="{0D108BD9-81ED-4DB2-BD59-A6C34878D82A}">
                    <a16:rowId xmlns:a16="http://schemas.microsoft.com/office/drawing/2014/main" val="1658856355"/>
                  </a:ext>
                </a:extLst>
              </a:tr>
              <a:tr h="31871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b="1" dirty="0">
                          <a:solidFill>
                            <a:srgbClr val="00B050"/>
                          </a:solidFill>
                          <a:effectLst/>
                        </a:rPr>
                        <a:t>Introduction de la journée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Stratégie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Résilience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r-FR" sz="1200" b="1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Présentation des projets  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Réflexion individuelle :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Caractéristique du projet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Vision stratégique présent/futur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commun en 2 groupes  (2h)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Partage d'expérience avec retour d’un JA récemment installé (environ 30’)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Conseillère entreprise </a:t>
                      </a:r>
                      <a:r>
                        <a:rPr lang="fr-FR" sz="12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CaSMB</a:t>
                      </a:r>
                      <a:endParaRPr lang="fr-FR" sz="1200" b="1" i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 récemment installé</a:t>
                      </a:r>
                    </a:p>
                  </a:txBody>
                  <a:tcPr marL="44110" marR="44110" marT="44110" marB="4411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Organisation du travail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Réflexion individuelle sur la position face au travail 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Réflexion individuelle afin de faire apparaître les points de vigilance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(3h à 3h30)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Témoignage vidéo sur l’organisation du travail / l’aménagement de bâtiment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Conseiller en organisation du travail </a:t>
                      </a:r>
                      <a:r>
                        <a:rPr lang="fr-FR" sz="12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CaSMB</a:t>
                      </a:r>
                      <a:endParaRPr lang="fr-FR" sz="1200" b="1" i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110" marR="44110" marT="44110" marB="4411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 du territoire dans le projet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Type de relationnel dans le territoire 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Comment participer à la vie collective 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Tour de table après réflexion sur des post-it sur les organismes connus ou non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Conseiller territoire </a:t>
                      </a:r>
                      <a:r>
                        <a:rPr lang="fr-FR" sz="12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CaSMB</a:t>
                      </a: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(1h30)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Agriculteur élu chambre (1h30)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110" marR="44110" marT="44110" marB="4411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des aléas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Rappel aléas et risques du lundi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Attribution aléatoire d’un aléa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Réflexion en binôme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Chiffrage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commun, échanges(3h)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Conseillère entreprise </a:t>
                      </a:r>
                      <a:r>
                        <a:rPr lang="fr-FR" sz="12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CaSMB</a:t>
                      </a:r>
                      <a:endParaRPr lang="fr-FR" sz="1200" b="1" i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110" marR="44110" marT="44110" marB="4411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2672819"/>
                  </a:ext>
                </a:extLst>
              </a:tr>
              <a:tr h="157111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Réflexion sur les risques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Présentation des aléas /risques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-Identification des risques sur un /plusieurs projets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Identification des leviers d’actions / solutions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commun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Conseillère</a:t>
                      </a:r>
                      <a:r>
                        <a:rPr lang="fr-FR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entreprise</a:t>
                      </a:r>
                      <a:r>
                        <a:rPr lang="fr-FR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2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CaSMB</a:t>
                      </a:r>
                      <a:endParaRPr lang="fr-FR" sz="1200" b="1" i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 récemment</a:t>
                      </a:r>
                      <a:r>
                        <a:rPr lang="fr-FR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installé</a:t>
                      </a:r>
                    </a:p>
                  </a:txBody>
                  <a:tcPr marL="44110" marR="44110" marT="44110" marB="4411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Début explication versement PAC si il reste du temps en fin d'après-midi</a:t>
                      </a:r>
                      <a:endParaRPr lang="fr-FR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110" marR="44110" marT="44110" marB="4411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Bilan oral avec un tour de table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Bilan écrit avec une fiche à remplir (15’)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Conseillère entreprise </a:t>
                      </a:r>
                      <a:r>
                        <a:rPr lang="fr-FR" sz="12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CaSMB</a:t>
                      </a:r>
                      <a:endParaRPr lang="fr-FR" sz="1200" b="1" i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Agriculteur élu chambre </a:t>
                      </a:r>
                    </a:p>
                  </a:txBody>
                  <a:tcPr marL="44110" marR="44110" marT="44110" marB="4411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110" marR="44110" marT="44110" marB="4411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966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400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F73A75C3-8DF7-63B3-EE61-530E251B8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47C4CB2-995A-45ED-A9C4-3B7F3F124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3</a:t>
            </a:fld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FC7777D-50AA-4BDE-AA4D-0F38910E5986}"/>
              </a:ext>
            </a:extLst>
          </p:cNvPr>
          <p:cNvSpPr txBox="1"/>
          <p:nvPr/>
        </p:nvSpPr>
        <p:spPr>
          <a:xfrm>
            <a:off x="1909011" y="136526"/>
            <a:ext cx="5134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B00000"/>
                </a:solidFill>
              </a:rPr>
              <a:t>Le stage 21H actuel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0C5C64A4-74D4-4813-A635-7BF3200727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635420"/>
              </p:ext>
            </p:extLst>
          </p:nvPr>
        </p:nvGraphicFramePr>
        <p:xfrm>
          <a:off x="80211" y="920792"/>
          <a:ext cx="12031578" cy="5937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2594">
                  <a:extLst>
                    <a:ext uri="{9D8B030D-6E8A-4147-A177-3AD203B41FA5}">
                      <a16:colId xmlns:a16="http://schemas.microsoft.com/office/drawing/2014/main" val="1726493563"/>
                    </a:ext>
                  </a:extLst>
                </a:gridCol>
                <a:gridCol w="2993585">
                  <a:extLst>
                    <a:ext uri="{9D8B030D-6E8A-4147-A177-3AD203B41FA5}">
                      <a16:colId xmlns:a16="http://schemas.microsoft.com/office/drawing/2014/main" val="219994634"/>
                    </a:ext>
                  </a:extLst>
                </a:gridCol>
                <a:gridCol w="2958778">
                  <a:extLst>
                    <a:ext uri="{9D8B030D-6E8A-4147-A177-3AD203B41FA5}">
                      <a16:colId xmlns:a16="http://schemas.microsoft.com/office/drawing/2014/main" val="3521920103"/>
                    </a:ext>
                  </a:extLst>
                </a:gridCol>
                <a:gridCol w="2546621">
                  <a:extLst>
                    <a:ext uri="{9D8B030D-6E8A-4147-A177-3AD203B41FA5}">
                      <a16:colId xmlns:a16="http://schemas.microsoft.com/office/drawing/2014/main" val="3413906624"/>
                    </a:ext>
                  </a:extLst>
                </a:gridCol>
              </a:tblGrid>
              <a:tr h="4197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Journée 1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37603" marR="37603" marT="37603" marB="37603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Journée</a:t>
                      </a: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37603" marR="37603" marT="37603" marB="37603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Journée</a:t>
                      </a: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 </a:t>
                      </a:r>
                    </a:p>
                  </a:txBody>
                  <a:tcPr marL="37603" marR="37603" marT="37603" marB="37603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Chiffrage</a:t>
                      </a: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BV lait obligatoire)</a:t>
                      </a:r>
                    </a:p>
                  </a:txBody>
                  <a:tcPr marL="37603" marR="37603" marT="37603" marB="37603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614904"/>
                  </a:ext>
                </a:extLst>
              </a:tr>
              <a:tr h="13528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Accueil présentation de la semaine (30’)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Conseillère entreprise </a:t>
                      </a:r>
                      <a:r>
                        <a:rPr lang="fr-FR" sz="12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CaSMB</a:t>
                      </a:r>
                      <a:endParaRPr lang="fr-FR" sz="1200" b="1" i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37603" marR="37603" marT="37603" marB="37603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Installation et règlementations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Parcours à l'installation et règlementation des aides (Présentation PPT) (3h)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b="1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Conseillère installation DDT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b="1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Conseillère installation </a:t>
                      </a:r>
                      <a:r>
                        <a:rPr lang="fr-FR" sz="1200" b="1" i="1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CaSMB</a:t>
                      </a:r>
                      <a:r>
                        <a:rPr lang="fr-FR" sz="1200" b="1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fr-FR" sz="1200" b="1" i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603" marR="37603" marT="37603" marB="37603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Forum </a:t>
                      </a:r>
                      <a:b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fr-FR" sz="12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MSA,CA,Groupama,DDT,SAFER,Juriste</a:t>
                      </a: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 min/rdv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Questions personnelles sur les projets 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Intervenants (3h)</a:t>
                      </a:r>
                    </a:p>
                  </a:txBody>
                  <a:tcPr marL="37603" marR="37603" marT="37603" marB="37603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Gestion et comptabilité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Composante et construction du prévisionnel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Approche théorique sur les SIG (1h30)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Calcul individuel aides PAC (1h)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Conseillère entreprise </a:t>
                      </a:r>
                      <a:r>
                        <a:rPr lang="fr-FR" sz="12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CaSMB</a:t>
                      </a:r>
                      <a:endParaRPr lang="fr-FR" sz="1200" b="1" i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37603" marR="37603" marT="37603" marB="37603" anchor="ctr"/>
                </a:tc>
                <a:extLst>
                  <a:ext uri="{0D108BD9-81ED-4DB2-BD59-A6C34878D82A}">
                    <a16:rowId xmlns:a16="http://schemas.microsoft.com/office/drawing/2014/main" val="1792791074"/>
                  </a:ext>
                </a:extLst>
              </a:tr>
              <a:tr h="18314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Durabilité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Réflexion par groupe de 4-5 sur :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Arial" panose="020B0604020202020204" pitchFamily="34" charset="0"/>
                        <a:buChar char="-"/>
                        <a:tabLst>
                          <a:tab pos="457200" algn="l"/>
                        </a:tabLst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 vivabilité (temps W, pro/perso)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Arial" panose="020B0604020202020204" pitchFamily="34" charset="0"/>
                        <a:buChar char="-"/>
                        <a:tabLst>
                          <a:tab pos="457200" algn="l"/>
                        </a:tabLst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 viabilité (€)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Arial" panose="020B0604020202020204" pitchFamily="34" charset="0"/>
                        <a:buChar char="-"/>
                        <a:tabLst>
                          <a:tab pos="457200" algn="l"/>
                        </a:tabLst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Environnement (organisation territoire)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Mise en commun (2h)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Conseillère entreprise </a:t>
                      </a:r>
                      <a:r>
                        <a:rPr lang="fr-FR" sz="12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CaSMB</a:t>
                      </a:r>
                      <a:endParaRPr lang="fr-FR" sz="1200" b="1" i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JA récemment installé </a:t>
                      </a:r>
                    </a:p>
                  </a:txBody>
                  <a:tcPr marL="37603" marR="37603" marT="37603" marB="37603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Organisation du travail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Réflexion individuelle sur la position face au travail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Réflexion individuelle afin de faire apparaître les points de vigilance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(3h à 3h30)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Conseiller en organisation du travail </a:t>
                      </a:r>
                      <a:r>
                        <a:rPr lang="fr-FR" sz="12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CaSMB</a:t>
                      </a:r>
                      <a:endParaRPr lang="fr-FR" sz="1200" b="1" i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37603" marR="37603" marT="37603" marB="37603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Place du territoire dans le projet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 de relationnel dans le territoire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Comment participer à la vie collective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Tour de table après réflexion sur des post-it sur les organismes connus ou non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Conseiller territoire </a:t>
                      </a:r>
                      <a:r>
                        <a:rPr lang="fr-FR" sz="12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CaSMB</a:t>
                      </a: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(1h30)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Agriculteur élu chambre (1h30)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37603" marR="37603" marT="37603" marB="37603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Gestion des aléas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 moment de réflexion individuel avant d'échanger tous en groupe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Chiffrage des pertes liées au problème Budget partiel non utilisé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(3h)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Conseillère entreprise </a:t>
                      </a:r>
                      <a:r>
                        <a:rPr lang="fr-FR" sz="12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CaSMB</a:t>
                      </a:r>
                      <a:endParaRPr lang="fr-FR" sz="1200" b="1" i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37603" marR="37603" marT="37603" marB="37603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658441"/>
                  </a:ext>
                </a:extLst>
              </a:tr>
              <a:tr h="11950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Partage d'expérience </a:t>
                      </a: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avec retour d’un </a:t>
                      </a: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JA récemment installé </a:t>
                      </a: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(environ 30’)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37603" marR="37603" marT="37603" marB="37603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Début explication versement PAC si il reste du temps en fin d'après-midi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603" marR="37603" marT="37603" marB="37603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Bilan oral avec un tour de table 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Bilan écrit avec une fiche à remplir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(15’)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Conseillère entreprise </a:t>
                      </a:r>
                      <a:r>
                        <a:rPr lang="fr-FR" sz="12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CaSMB</a:t>
                      </a:r>
                      <a:endParaRPr lang="fr-FR" sz="1200" b="1" i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Agriculteur élu chambre </a:t>
                      </a:r>
                    </a:p>
                  </a:txBody>
                  <a:tcPr marL="37603" marR="37603" marT="37603" marB="37603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2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603" marR="37603" marT="37603" marB="37603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172679"/>
                  </a:ext>
                </a:extLst>
              </a:tr>
              <a:tr h="1138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Présentation des projets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Présentation individuelle de des projets devant tout le monde 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(5’ présentation / 5’ échange par projet)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Animation</a:t>
                      </a: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2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CaSMB</a:t>
                      </a:r>
                      <a:endParaRPr lang="fr-FR" sz="1200" b="1" i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37603" marR="37603" marT="37603" marB="37603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603" marR="37603" marT="37603" marB="3760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/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 </a:t>
                      </a:r>
                    </a:p>
                  </a:txBody>
                  <a:tcPr marL="37603" marR="37603" marT="37603" marB="37603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2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603" marR="37603" marT="37603" marB="37603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813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63997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0AB7E22-DCDE-4DA0-8F66-02FEC314A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30</a:t>
            </a:fld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B9626BD-4F56-4982-A79C-7DC5B863C693}"/>
              </a:ext>
            </a:extLst>
          </p:cNvPr>
          <p:cNvSpPr txBox="1"/>
          <p:nvPr/>
        </p:nvSpPr>
        <p:spPr>
          <a:xfrm>
            <a:off x="3725694" y="3075057"/>
            <a:ext cx="83560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700245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D35857E4-5018-80A9-23BB-E60AD862A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6843196-48CF-48FD-BF71-20AD69C87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4</a:t>
            </a:fld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0F6BB6B-1955-431D-8164-C817ECFCD72B}"/>
              </a:ext>
            </a:extLst>
          </p:cNvPr>
          <p:cNvSpPr txBox="1"/>
          <p:nvPr/>
        </p:nvSpPr>
        <p:spPr>
          <a:xfrm>
            <a:off x="1844841" y="104442"/>
            <a:ext cx="99720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B00000"/>
                </a:solidFill>
              </a:rPr>
              <a:t>Retours d’expérience : entretiens auprès de producteurs et conseillers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624EB051-E966-4C8A-A31F-56B893802A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064511"/>
              </p:ext>
            </p:extLst>
          </p:nvPr>
        </p:nvGraphicFramePr>
        <p:xfrm>
          <a:off x="1698171" y="1609697"/>
          <a:ext cx="10421727" cy="4904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431">
                  <a:extLst>
                    <a:ext uri="{9D8B030D-6E8A-4147-A177-3AD203B41FA5}">
                      <a16:colId xmlns:a16="http://schemas.microsoft.com/office/drawing/2014/main" val="92717787"/>
                    </a:ext>
                  </a:extLst>
                </a:gridCol>
                <a:gridCol w="3528904">
                  <a:extLst>
                    <a:ext uri="{9D8B030D-6E8A-4147-A177-3AD203B41FA5}">
                      <a16:colId xmlns:a16="http://schemas.microsoft.com/office/drawing/2014/main" val="829468544"/>
                    </a:ext>
                  </a:extLst>
                </a:gridCol>
                <a:gridCol w="3274084">
                  <a:extLst>
                    <a:ext uri="{9D8B030D-6E8A-4147-A177-3AD203B41FA5}">
                      <a16:colId xmlns:a16="http://schemas.microsoft.com/office/drawing/2014/main" val="4049251962"/>
                    </a:ext>
                  </a:extLst>
                </a:gridCol>
                <a:gridCol w="2282308">
                  <a:extLst>
                    <a:ext uri="{9D8B030D-6E8A-4147-A177-3AD203B41FA5}">
                      <a16:colId xmlns:a16="http://schemas.microsoft.com/office/drawing/2014/main" val="1072709993"/>
                    </a:ext>
                  </a:extLst>
                </a:gridCol>
              </a:tblGrid>
              <a:tr h="306763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+mn-lt"/>
                        </a:rPr>
                        <a:t>Retours d’agriculteurs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Retour conseillère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Retour personnel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398566"/>
                  </a:ext>
                </a:extLst>
              </a:tr>
              <a:tr h="1868468">
                <a:tc>
                  <a:txBody>
                    <a:bodyPr/>
                    <a:lstStyle/>
                    <a:p>
                      <a:r>
                        <a:rPr lang="fr-FR" sz="1600" dirty="0"/>
                        <a:t>Généralités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600" b="1" dirty="0">
                          <a:latin typeface="+mn-lt"/>
                        </a:rPr>
                        <a:t>6/10 ont souligné leur intérêt </a:t>
                      </a:r>
                      <a:r>
                        <a:rPr lang="fr-FR" sz="1600" dirty="0">
                          <a:latin typeface="+mn-lt"/>
                        </a:rPr>
                        <a:t>pour le stage 21h </a:t>
                      </a:r>
                    </a:p>
                    <a:p>
                      <a:pPr marL="285750" marR="0" indent="-28575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600" b="1" dirty="0">
                          <a:latin typeface="+mn-lt"/>
                        </a:rPr>
                        <a:t>3/10 </a:t>
                      </a:r>
                      <a:r>
                        <a:rPr lang="fr-FR" sz="1600" b="0" dirty="0">
                          <a:latin typeface="+mn-lt"/>
                        </a:rPr>
                        <a:t>évoque</a:t>
                      </a:r>
                      <a:r>
                        <a:rPr lang="fr-FR" sz="1600" b="1" dirty="0">
                          <a:latin typeface="+mn-lt"/>
                        </a:rPr>
                        <a:t> une perte de temps</a:t>
                      </a:r>
                      <a:r>
                        <a:rPr lang="fr-FR" sz="1600" dirty="0">
                          <a:latin typeface="+mn-lt"/>
                        </a:rPr>
                        <a:t> et/ou </a:t>
                      </a:r>
                      <a:r>
                        <a:rPr lang="fr-FR" sz="1600" b="1" dirty="0">
                          <a:latin typeface="+mn-lt"/>
                        </a:rPr>
                        <a:t>peu de choses concrètes </a:t>
                      </a:r>
                      <a:r>
                        <a:rPr lang="fr-FR" sz="1600" dirty="0">
                          <a:latin typeface="+mn-lt"/>
                        </a:rPr>
                        <a:t>donc pas très utile </a:t>
                      </a:r>
                    </a:p>
                    <a:p>
                      <a:pPr marL="285750" marR="0" indent="-28575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600" b="1" dirty="0">
                          <a:latin typeface="+mn-lt"/>
                        </a:rPr>
                        <a:t>2/10</a:t>
                      </a:r>
                      <a:r>
                        <a:rPr lang="fr-FR" sz="1600" dirty="0">
                          <a:latin typeface="+mn-lt"/>
                        </a:rPr>
                        <a:t> évoque une </a:t>
                      </a:r>
                      <a:r>
                        <a:rPr lang="fr-FR" sz="1600" b="1" dirty="0">
                          <a:latin typeface="+mn-lt"/>
                        </a:rPr>
                        <a:t>remise en question du projet </a:t>
                      </a:r>
                      <a:r>
                        <a:rPr lang="fr-FR" sz="1600" dirty="0">
                          <a:latin typeface="+mn-lt"/>
                        </a:rPr>
                        <a:t>suite au stage 21h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- Formation obligatoire donc les agris </a:t>
                      </a:r>
                      <a:r>
                        <a:rPr lang="fr-FR" sz="1600" b="1" dirty="0"/>
                        <a:t>pas toujours motivés </a:t>
                      </a:r>
                    </a:p>
                    <a:p>
                      <a:r>
                        <a:rPr lang="fr-FR" sz="1600" dirty="0"/>
                        <a:t>-</a:t>
                      </a:r>
                      <a:r>
                        <a:rPr lang="fr-FR" sz="1600" b="1" dirty="0"/>
                        <a:t>Intro importante, </a:t>
                      </a:r>
                      <a:r>
                        <a:rPr lang="fr-FR" sz="1600" dirty="0"/>
                        <a:t>donne le cadre de la journée et du stage</a:t>
                      </a:r>
                    </a:p>
                    <a:p>
                      <a:r>
                        <a:rPr lang="fr-FR" sz="1600" dirty="0"/>
                        <a:t>-Certains arrivent </a:t>
                      </a:r>
                      <a:r>
                        <a:rPr lang="fr-FR" sz="1600" b="1" dirty="0"/>
                        <a:t>au dernier moment</a:t>
                      </a:r>
                      <a:r>
                        <a:rPr lang="fr-FR" sz="1600" dirty="0"/>
                        <a:t> de leur installation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600" dirty="0"/>
                        <a:t>Formation obligatoire donc les agris </a:t>
                      </a:r>
                      <a:r>
                        <a:rPr lang="fr-FR" sz="1600" b="1" dirty="0"/>
                        <a:t>pas toujours motivé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600" b="1" dirty="0"/>
                        <a:t>50% en fin de </a:t>
                      </a:r>
                      <a:r>
                        <a:rPr lang="fr-FR" sz="1600" b="1" u="none" dirty="0"/>
                        <a:t>parcours </a:t>
                      </a:r>
                      <a:r>
                        <a:rPr lang="fr-FR" sz="1600" b="0" u="none" dirty="0"/>
                        <a:t>lors d</a:t>
                      </a:r>
                      <a:r>
                        <a:rPr lang="fr-FR" sz="1600" dirty="0"/>
                        <a:t>es 2 stages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056604"/>
                  </a:ext>
                </a:extLst>
              </a:tr>
              <a:tr h="2527332">
                <a:tc>
                  <a:txBody>
                    <a:bodyPr/>
                    <a:lstStyle/>
                    <a:p>
                      <a:r>
                        <a:rPr lang="fr-FR" sz="1600" dirty="0"/>
                        <a:t>Durabilité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600" b="1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8/10</a:t>
                      </a:r>
                      <a:r>
                        <a:rPr lang="fr-FR" sz="1600" b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 affirment avoir </a:t>
                      </a:r>
                      <a:r>
                        <a:rPr lang="fr-FR" sz="1600" b="1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peu ou pas abordé</a:t>
                      </a:r>
                      <a:r>
                        <a:rPr lang="fr-FR" sz="1600" b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 les risques ou la gestion des risques </a:t>
                      </a:r>
                    </a:p>
                    <a:p>
                      <a:pPr marL="285750" marR="0" indent="-28575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600" b="1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4/10</a:t>
                      </a:r>
                      <a:r>
                        <a:rPr lang="fr-FR" sz="1600" b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 affirment </a:t>
                      </a:r>
                      <a:r>
                        <a:rPr lang="fr-FR" sz="1600" b="1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avoir abordé la durabilité durant le stage 21h </a:t>
                      </a:r>
                    </a:p>
                    <a:p>
                      <a:pPr marL="285750" marR="0" indent="-28575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600" b="1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6/10</a:t>
                      </a:r>
                      <a:r>
                        <a:rPr lang="fr-FR" sz="16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 plébiscitent un </a:t>
                      </a:r>
                      <a:r>
                        <a:rPr lang="fr-FR" sz="1600" b="1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module collectif </a:t>
                      </a:r>
                      <a:r>
                        <a:rPr lang="fr-FR" sz="16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sur les notions de risques/résilience</a:t>
                      </a:r>
                    </a:p>
                    <a:p>
                      <a:pPr marL="0" marR="0" indent="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fr-FR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- Aborder la résilience de </a:t>
                      </a:r>
                      <a:r>
                        <a:rPr lang="fr-FR" sz="1600" b="1" dirty="0"/>
                        <a:t>manière assez ludique </a:t>
                      </a:r>
                    </a:p>
                    <a:p>
                      <a:r>
                        <a:rPr lang="fr-FR" sz="1600" dirty="0"/>
                        <a:t>- </a:t>
                      </a:r>
                      <a:r>
                        <a:rPr lang="fr-FR" sz="1600" b="1" dirty="0"/>
                        <a:t>Rester sur du général</a:t>
                      </a:r>
                      <a:r>
                        <a:rPr lang="fr-FR" sz="1600" dirty="0"/>
                        <a:t> pas que des BV lait </a:t>
                      </a:r>
                    </a:p>
                    <a:p>
                      <a:r>
                        <a:rPr lang="fr-FR" sz="1600" dirty="0"/>
                        <a:t>- Suivant le groupe </a:t>
                      </a:r>
                      <a:r>
                        <a:rPr lang="fr-FR" sz="1600" b="1" dirty="0"/>
                        <a:t>interaction +/- simple</a:t>
                      </a:r>
                    </a:p>
                    <a:p>
                      <a:r>
                        <a:rPr lang="fr-FR" sz="1600" dirty="0"/>
                        <a:t>- Demande des élus chambre sur la résilience et le changement climatique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600" dirty="0"/>
                        <a:t>Suivant le groupe </a:t>
                      </a:r>
                      <a:r>
                        <a:rPr lang="fr-FR" sz="1600" b="1" dirty="0"/>
                        <a:t>interaction +/- simple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600" dirty="0"/>
                        <a:t>Moment opportun pour un </a:t>
                      </a:r>
                      <a:r>
                        <a:rPr lang="fr-FR" sz="1600" b="1" dirty="0"/>
                        <a:t>module résilience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600" b="1" dirty="0"/>
                        <a:t>Echanges enrichissants </a:t>
                      </a:r>
                      <a:r>
                        <a:rPr lang="fr-FR" sz="1600" dirty="0"/>
                        <a:t>pour les agriculteurs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903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4064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353B6234-DA1D-B67B-5948-D42DC929A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6843196-48CF-48FD-BF71-20AD69C87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5</a:t>
            </a:fld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0F6BB6B-1955-431D-8164-C817ECFCD72B}"/>
              </a:ext>
            </a:extLst>
          </p:cNvPr>
          <p:cNvSpPr txBox="1"/>
          <p:nvPr/>
        </p:nvSpPr>
        <p:spPr>
          <a:xfrm>
            <a:off x="1844841" y="136526"/>
            <a:ext cx="5550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B00000"/>
                </a:solidFill>
              </a:rPr>
              <a:t>Retours d’expérience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624EB051-E966-4C8A-A31F-56B893802A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66830"/>
              </p:ext>
            </p:extLst>
          </p:nvPr>
        </p:nvGraphicFramePr>
        <p:xfrm>
          <a:off x="1732546" y="995400"/>
          <a:ext cx="10331117" cy="5622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464">
                  <a:extLst>
                    <a:ext uri="{9D8B030D-6E8A-4147-A177-3AD203B41FA5}">
                      <a16:colId xmlns:a16="http://schemas.microsoft.com/office/drawing/2014/main" val="92717787"/>
                    </a:ext>
                  </a:extLst>
                </a:gridCol>
                <a:gridCol w="3872462">
                  <a:extLst>
                    <a:ext uri="{9D8B030D-6E8A-4147-A177-3AD203B41FA5}">
                      <a16:colId xmlns:a16="http://schemas.microsoft.com/office/drawing/2014/main" val="829468544"/>
                    </a:ext>
                  </a:extLst>
                </a:gridCol>
                <a:gridCol w="2512296">
                  <a:extLst>
                    <a:ext uri="{9D8B030D-6E8A-4147-A177-3AD203B41FA5}">
                      <a16:colId xmlns:a16="http://schemas.microsoft.com/office/drawing/2014/main" val="4049251962"/>
                    </a:ext>
                  </a:extLst>
                </a:gridCol>
                <a:gridCol w="2245895">
                  <a:extLst>
                    <a:ext uri="{9D8B030D-6E8A-4147-A177-3AD203B41FA5}">
                      <a16:colId xmlns:a16="http://schemas.microsoft.com/office/drawing/2014/main" val="1072709993"/>
                    </a:ext>
                  </a:extLst>
                </a:gridCol>
              </a:tblGrid>
              <a:tr h="315068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+mn-lt"/>
                        </a:rPr>
                        <a:t>Retours d’agriculteurs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Retour conseillère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Retour personnel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398566"/>
                  </a:ext>
                </a:extLst>
              </a:tr>
              <a:tr h="1887978">
                <a:tc>
                  <a:txBody>
                    <a:bodyPr/>
                    <a:lstStyle/>
                    <a:p>
                      <a:r>
                        <a:rPr lang="fr-FR" sz="1600" dirty="0"/>
                        <a:t>Présentation des projets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Ces moments permettent « </a:t>
                      </a:r>
                      <a:r>
                        <a:rPr lang="fr-FR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d’avoir l’avis des autres sur certains sujets </a:t>
                      </a:r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ou encore « </a:t>
                      </a:r>
                      <a:r>
                        <a:rPr lang="fr-FR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prendre du recul quand tu as d’autres avis </a:t>
                      </a:r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».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7/10 ont eu des retours positifs sur les échanges et discussions</a:t>
                      </a:r>
                      <a:endParaRPr lang="fr-FR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- Format qui tend à être réduit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600" dirty="0"/>
                        <a:t>Intéressant mais long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903225"/>
                  </a:ext>
                </a:extLst>
              </a:tr>
              <a:tr h="1231629">
                <a:tc>
                  <a:txBody>
                    <a:bodyPr/>
                    <a:lstStyle/>
                    <a:p>
                      <a:r>
                        <a:rPr lang="fr-FR" sz="1600" dirty="0"/>
                        <a:t>Organisation du travail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600" b="1" dirty="0">
                          <a:latin typeface="+mn-lt"/>
                        </a:rPr>
                        <a:t>5/10</a:t>
                      </a:r>
                      <a:r>
                        <a:rPr lang="fr-FR" sz="1600" dirty="0">
                          <a:latin typeface="+mn-lt"/>
                        </a:rPr>
                        <a:t> aimerait que ce soit </a:t>
                      </a:r>
                      <a:r>
                        <a:rPr lang="fr-FR" sz="1600" b="1" dirty="0">
                          <a:latin typeface="+mn-lt"/>
                        </a:rPr>
                        <a:t>des agriculteurs </a:t>
                      </a:r>
                      <a:r>
                        <a:rPr lang="fr-FR" sz="1600" b="0" dirty="0">
                          <a:latin typeface="+mn-lt"/>
                        </a:rPr>
                        <a:t>qui abordent ce sujet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600" b="1" dirty="0">
                          <a:latin typeface="+mn-lt"/>
                        </a:rPr>
                        <a:t>2/10 retours négatifs </a:t>
                      </a:r>
                      <a:r>
                        <a:rPr lang="fr-FR" sz="1600" dirty="0">
                          <a:latin typeface="+mn-lt"/>
                        </a:rPr>
                        <a:t>et </a:t>
                      </a:r>
                      <a:r>
                        <a:rPr lang="fr-FR" sz="1600" b="1" dirty="0">
                          <a:latin typeface="+mn-lt"/>
                        </a:rPr>
                        <a:t>8/10</a:t>
                      </a:r>
                      <a:r>
                        <a:rPr lang="fr-FR" sz="1600" dirty="0">
                          <a:latin typeface="+mn-lt"/>
                        </a:rPr>
                        <a:t> </a:t>
                      </a:r>
                      <a:r>
                        <a:rPr lang="fr-FR" sz="1600" b="1" i="0" dirty="0">
                          <a:latin typeface="+mn-lt"/>
                        </a:rPr>
                        <a:t>n’ont pas évoqué </a:t>
                      </a:r>
                      <a:r>
                        <a:rPr lang="fr-FR" sz="1600" dirty="0">
                          <a:latin typeface="+mn-lt"/>
                        </a:rPr>
                        <a:t>le module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- Non satisfaisant en l’état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600" dirty="0"/>
                        <a:t>Peu d’intérêt de la part des agriculteurs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600" dirty="0"/>
                        <a:t>Très théorique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139000"/>
                  </a:ext>
                </a:extLst>
              </a:tr>
              <a:tr h="773348">
                <a:tc>
                  <a:txBody>
                    <a:bodyPr/>
                    <a:lstStyle/>
                    <a:p>
                      <a:r>
                        <a:rPr lang="fr-FR" sz="1600" dirty="0"/>
                        <a:t>Territoire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600" b="1" dirty="0">
                          <a:latin typeface="+mn-lt"/>
                        </a:rPr>
                        <a:t>1/10 très intéressé </a:t>
                      </a:r>
                      <a:r>
                        <a:rPr lang="fr-FR" sz="1600" dirty="0">
                          <a:latin typeface="+mn-lt"/>
                        </a:rPr>
                        <a:t>par la journée et </a:t>
                      </a:r>
                      <a:r>
                        <a:rPr lang="fr-FR" sz="1600" b="1" dirty="0">
                          <a:latin typeface="+mn-lt"/>
                        </a:rPr>
                        <a:t>9/10 ne l’ont pas évoqué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sz="16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-Demande à être plus ciblé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- Participé à seulement la moitié du module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038290"/>
                  </a:ext>
                </a:extLst>
              </a:tr>
              <a:tr h="1344774">
                <a:tc>
                  <a:txBody>
                    <a:bodyPr/>
                    <a:lstStyle/>
                    <a:p>
                      <a:r>
                        <a:rPr lang="fr-FR" sz="1600" dirty="0"/>
                        <a:t>Mini-forum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600" b="1" dirty="0">
                          <a:latin typeface="+mn-lt"/>
                        </a:rPr>
                        <a:t>2/2</a:t>
                      </a:r>
                      <a:r>
                        <a:rPr lang="fr-FR" sz="1600" dirty="0">
                          <a:latin typeface="+mn-lt"/>
                        </a:rPr>
                        <a:t> des agriculteurs interrogés </a:t>
                      </a:r>
                      <a:r>
                        <a:rPr lang="fr-FR" sz="1600" b="1" dirty="0">
                          <a:latin typeface="+mn-lt"/>
                        </a:rPr>
                        <a:t>en cours d’installation</a:t>
                      </a:r>
                      <a:r>
                        <a:rPr lang="fr-FR" sz="1600" dirty="0">
                          <a:latin typeface="+mn-lt"/>
                        </a:rPr>
                        <a:t> ont un retour très positif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600" dirty="0"/>
                        <a:t>Retour très positif lors de la ½ journée forum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249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9792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6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1355B43-359B-42D5-AA59-EEE9BD988FCB}"/>
              </a:ext>
            </a:extLst>
          </p:cNvPr>
          <p:cNvSpPr txBox="1"/>
          <p:nvPr/>
        </p:nvSpPr>
        <p:spPr>
          <a:xfrm>
            <a:off x="2069432" y="160968"/>
            <a:ext cx="10122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B00000"/>
                </a:solidFill>
              </a:rPr>
              <a:t>Propositions d’ajustements autour d’un module sur la résilience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B41AB3F-756A-4C9C-B92C-62D6E4CF4489}"/>
              </a:ext>
            </a:extLst>
          </p:cNvPr>
          <p:cNvSpPr txBox="1"/>
          <p:nvPr/>
        </p:nvSpPr>
        <p:spPr>
          <a:xfrm>
            <a:off x="2125579" y="3615769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Journée 1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913A2AEB-072F-4B15-95A9-97A612D2C6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13830"/>
              </p:ext>
            </p:extLst>
          </p:nvPr>
        </p:nvGraphicFramePr>
        <p:xfrm>
          <a:off x="7236337" y="1231998"/>
          <a:ext cx="4836015" cy="56260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36015">
                  <a:extLst>
                    <a:ext uri="{9D8B030D-6E8A-4147-A177-3AD203B41FA5}">
                      <a16:colId xmlns:a16="http://schemas.microsoft.com/office/drawing/2014/main" val="59160126"/>
                    </a:ext>
                  </a:extLst>
                </a:gridCol>
              </a:tblGrid>
              <a:tr h="6368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Accueil présentation de la semaine (30’)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b="1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Conseillère entreprise </a:t>
                      </a:r>
                      <a:r>
                        <a:rPr lang="fr-FR" sz="1400" b="1" i="1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CaSMB</a:t>
                      </a:r>
                      <a:endParaRPr lang="fr-FR" sz="1400" b="1" i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110" marR="44110" marT="44110" marB="44110" anchor="ctr"/>
                </a:tc>
                <a:extLst>
                  <a:ext uri="{0D108BD9-81ED-4DB2-BD59-A6C34878D82A}">
                    <a16:rowId xmlns:a16="http://schemas.microsoft.com/office/drawing/2014/main" val="1219682635"/>
                  </a:ext>
                </a:extLst>
              </a:tr>
              <a:tr h="33380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Introduction de la journée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 Stratégie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 Résilience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4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Présentation des projets  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Réflexion individuelle :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 Caractéristique du projet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 Vision stratégique présent/futur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Mise en commun en 2 groupes  (2h)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Partage d'expérience avec retour d’un JA récemment installé (environ 30’)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4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Conseillère entreprise </a:t>
                      </a:r>
                      <a:r>
                        <a:rPr lang="fr-FR" sz="14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CaSMB</a:t>
                      </a:r>
                      <a:endParaRPr lang="fr-FR" sz="1400" b="1" i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4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JA récemment installé</a:t>
                      </a:r>
                    </a:p>
                  </a:txBody>
                  <a:tcPr marL="44110" marR="44110" marT="44110" marB="44110" anchor="ctr"/>
                </a:tc>
                <a:extLst>
                  <a:ext uri="{0D108BD9-81ED-4DB2-BD59-A6C34878D82A}">
                    <a16:rowId xmlns:a16="http://schemas.microsoft.com/office/drawing/2014/main" val="1827676617"/>
                  </a:ext>
                </a:extLst>
              </a:tr>
              <a:tr h="160481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4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Réflexion sur les risques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Présentation des aléas/risques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Travail en groupe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-Identification des risques sur un/plusieurs projets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200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Mise en commun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4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Conseillère</a:t>
                      </a:r>
                      <a:r>
                        <a:rPr lang="fr-F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4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entreprise</a:t>
                      </a:r>
                      <a:r>
                        <a:rPr lang="fr-F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400" b="1" i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CaSMB</a:t>
                      </a:r>
                      <a:endParaRPr lang="fr-FR" sz="1400" b="1" i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fr-FR" sz="14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JA récemment</a:t>
                      </a:r>
                      <a:r>
                        <a:rPr lang="fr-F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4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installé</a:t>
                      </a:r>
                    </a:p>
                  </a:txBody>
                  <a:tcPr marL="44110" marR="44110" marT="44110" marB="4411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069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1282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7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64B7FC-1300-44B9-8DFD-89C1D2B0B465}"/>
              </a:ext>
            </a:extLst>
          </p:cNvPr>
          <p:cNvSpPr txBox="1"/>
          <p:nvPr/>
        </p:nvSpPr>
        <p:spPr>
          <a:xfrm>
            <a:off x="1944855" y="804030"/>
            <a:ext cx="1007444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Objectifs 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Présenter les objectifs du stage 21h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Présenter le déroulé des 3 journées – les règles de vie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Présenter les notions théoriques, le cadre de travail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AF9BF-C285-4378-BC3A-888E47DFAD75}"/>
              </a:ext>
            </a:extLst>
          </p:cNvPr>
          <p:cNvSpPr txBox="1"/>
          <p:nvPr/>
        </p:nvSpPr>
        <p:spPr>
          <a:xfrm>
            <a:off x="4479508" y="160968"/>
            <a:ext cx="5005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Introduction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3C61A3-B882-406C-ACE1-0046AF996931}"/>
              </a:ext>
            </a:extLst>
          </p:cNvPr>
          <p:cNvSpPr/>
          <p:nvPr/>
        </p:nvSpPr>
        <p:spPr>
          <a:xfrm>
            <a:off x="1641231" y="-3887"/>
            <a:ext cx="2555630" cy="661613"/>
          </a:xfrm>
          <a:prstGeom prst="rect">
            <a:avLst/>
          </a:prstGeom>
          <a:solidFill>
            <a:srgbClr val="B62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Journée 1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FC376023-D7D1-445C-8FD0-B90E9519C9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225740"/>
              </p:ext>
            </p:extLst>
          </p:nvPr>
        </p:nvGraphicFramePr>
        <p:xfrm>
          <a:off x="1804415" y="2278089"/>
          <a:ext cx="10114297" cy="4091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3318">
                  <a:extLst>
                    <a:ext uri="{9D8B030D-6E8A-4147-A177-3AD203B41FA5}">
                      <a16:colId xmlns:a16="http://schemas.microsoft.com/office/drawing/2014/main" val="4064610224"/>
                    </a:ext>
                  </a:extLst>
                </a:gridCol>
                <a:gridCol w="682123">
                  <a:extLst>
                    <a:ext uri="{9D8B030D-6E8A-4147-A177-3AD203B41FA5}">
                      <a16:colId xmlns:a16="http://schemas.microsoft.com/office/drawing/2014/main" val="1817718696"/>
                    </a:ext>
                  </a:extLst>
                </a:gridCol>
                <a:gridCol w="2505808">
                  <a:extLst>
                    <a:ext uri="{9D8B030D-6E8A-4147-A177-3AD203B41FA5}">
                      <a16:colId xmlns:a16="http://schemas.microsoft.com/office/drawing/2014/main" val="1616391007"/>
                    </a:ext>
                  </a:extLst>
                </a:gridCol>
                <a:gridCol w="3995928">
                  <a:extLst>
                    <a:ext uri="{9D8B030D-6E8A-4147-A177-3AD203B41FA5}">
                      <a16:colId xmlns:a16="http://schemas.microsoft.com/office/drawing/2014/main" val="1340662319"/>
                    </a:ext>
                  </a:extLst>
                </a:gridCol>
                <a:gridCol w="1467120">
                  <a:extLst>
                    <a:ext uri="{9D8B030D-6E8A-4147-A177-3AD203B41FA5}">
                      <a16:colId xmlns:a16="http://schemas.microsoft.com/office/drawing/2014/main" val="3776780980"/>
                    </a:ext>
                  </a:extLst>
                </a:gridCol>
              </a:tblGrid>
              <a:tr h="484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>
                          <a:effectLst/>
                        </a:rPr>
                        <a:t>Séquence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>
                          <a:effectLst/>
                        </a:rPr>
                        <a:t>Durée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>
                          <a:effectLst/>
                        </a:rPr>
                        <a:t>Contenu/message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>
                          <a:effectLst/>
                        </a:rPr>
                        <a:t>Méthode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>
                          <a:effectLst/>
                        </a:rPr>
                        <a:t>Animateurs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extLst>
                  <a:ext uri="{0D108BD9-81ED-4DB2-BD59-A6C34878D82A}">
                    <a16:rowId xmlns:a16="http://schemas.microsoft.com/office/drawing/2014/main" val="73213788"/>
                  </a:ext>
                </a:extLst>
              </a:tr>
              <a:tr h="9667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Accueil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Présentation du stage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>
                          <a:effectLst/>
                        </a:rPr>
                        <a:t>09h00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>
                          <a:effectLst/>
                        </a:rPr>
                        <a:t>15’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>
                          <a:effectLst/>
                        </a:rPr>
                        <a:t>Conseillère entreprise 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extLst>
                  <a:ext uri="{0D108BD9-81ED-4DB2-BD59-A6C34878D82A}">
                    <a16:rowId xmlns:a16="http://schemas.microsoft.com/office/drawing/2014/main" val="1504662717"/>
                  </a:ext>
                </a:extLst>
              </a:tr>
              <a:tr h="768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>
                          <a:effectLst/>
                        </a:rPr>
                        <a:t>Inclusion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>
                          <a:effectLst/>
                        </a:rPr>
                        <a:t>Ancrage 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9h15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 15’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Support mur des humeurs « comment chat va »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>
                          <a:effectLst/>
                        </a:rPr>
                        <a:t>Conseillère entreprise 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extLst>
                  <a:ext uri="{0D108BD9-81ED-4DB2-BD59-A6C34878D82A}">
                    <a16:rowId xmlns:a16="http://schemas.microsoft.com/office/drawing/2014/main" val="39915203"/>
                  </a:ext>
                </a:extLst>
              </a:tr>
              <a:tr h="1872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>
                          <a:effectLst/>
                        </a:rPr>
                        <a:t>Introduction de la journée 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>
                          <a:effectLst/>
                        </a:rPr>
                        <a:t>9h30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>
                          <a:effectLst/>
                        </a:rPr>
                        <a:t>30’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buFont typeface="Calibri" panose="020F0502020204030204" pitchFamily="34" charset="0"/>
                        <a:buChar char="-"/>
                      </a:pPr>
                      <a:r>
                        <a:rPr lang="fr-FR" sz="1400" dirty="0">
                          <a:effectLst/>
                        </a:rPr>
                        <a:t>Présentation PPT </a:t>
                      </a:r>
                    </a:p>
                    <a:p>
                      <a:pPr marL="201295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1 slide stratégie </a:t>
                      </a:r>
                    </a:p>
                    <a:p>
                      <a:pPr marL="201295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1 slide résilience </a:t>
                      </a:r>
                    </a:p>
                    <a:p>
                      <a:pPr marL="2012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Slide exemples résilience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- Slides théoriques stratégie et résilience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- Slides d’exemples pour illustrer la résilience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- Un exemple d’une ferme de référence afin de montrer que la résilience n’est jamais totale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Témoignage vidéo ?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Conseillère entreprise 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81" marR="54981" marT="0" marB="0"/>
                </a:tc>
                <a:extLst>
                  <a:ext uri="{0D108BD9-81ED-4DB2-BD59-A6C34878D82A}">
                    <a16:rowId xmlns:a16="http://schemas.microsoft.com/office/drawing/2014/main" val="817502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4587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ZoneTexte 20">
            <a:extLst>
              <a:ext uri="{FF2B5EF4-FFF2-40B4-BE49-F238E27FC236}">
                <a16:creationId xmlns:a16="http://schemas.microsoft.com/office/drawing/2014/main" id="{533EFFE9-9DE1-448D-88D7-D36F4BD92F2D}"/>
              </a:ext>
            </a:extLst>
          </p:cNvPr>
          <p:cNvSpPr txBox="1"/>
          <p:nvPr/>
        </p:nvSpPr>
        <p:spPr>
          <a:xfrm>
            <a:off x="1818935" y="102209"/>
            <a:ext cx="6795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La stratégie qu’est-ce que c’est ?</a:t>
            </a:r>
          </a:p>
        </p:txBody>
      </p: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E863233E-BA27-454B-96FA-DD2494CE7008}"/>
              </a:ext>
            </a:extLst>
          </p:cNvPr>
          <p:cNvGrpSpPr/>
          <p:nvPr/>
        </p:nvGrpSpPr>
        <p:grpSpPr>
          <a:xfrm>
            <a:off x="406314" y="3197172"/>
            <a:ext cx="1794790" cy="1469838"/>
            <a:chOff x="6901115" y="1076147"/>
            <a:chExt cx="1642228" cy="1434862"/>
          </a:xfrm>
        </p:grpSpPr>
        <p:sp>
          <p:nvSpPr>
            <p:cNvPr id="23" name="Rectangle : coins arrondis 22">
              <a:extLst>
                <a:ext uri="{FF2B5EF4-FFF2-40B4-BE49-F238E27FC236}">
                  <a16:creationId xmlns:a16="http://schemas.microsoft.com/office/drawing/2014/main" id="{248D3869-F870-4F74-A924-DBAE205E730D}"/>
                </a:ext>
              </a:extLst>
            </p:cNvPr>
            <p:cNvSpPr/>
            <p:nvPr/>
          </p:nvSpPr>
          <p:spPr>
            <a:xfrm>
              <a:off x="6901115" y="1076147"/>
              <a:ext cx="1642228" cy="1434862"/>
            </a:xfrm>
            <a:prstGeom prst="roundRect">
              <a:avLst/>
            </a:prstGeom>
            <a:solidFill>
              <a:srgbClr val="0066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-6758543"/>
                <a:satOff val="-17419"/>
                <a:lumOff val="-11765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4" name="Rectangle : coins arrondis 4">
              <a:extLst>
                <a:ext uri="{FF2B5EF4-FFF2-40B4-BE49-F238E27FC236}">
                  <a16:creationId xmlns:a16="http://schemas.microsoft.com/office/drawing/2014/main" id="{79C5F12C-FAD6-430F-AA5D-8020082DEDDE}"/>
                </a:ext>
              </a:extLst>
            </p:cNvPr>
            <p:cNvSpPr txBox="1"/>
            <p:nvPr/>
          </p:nvSpPr>
          <p:spPr>
            <a:xfrm>
              <a:off x="6971159" y="1146191"/>
              <a:ext cx="1502140" cy="12947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b="1" kern="1200" dirty="0"/>
                <a:t>OBJECTIFS INDIVIDUELS </a:t>
              </a:r>
            </a:p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b="1" i="1" kern="1200" dirty="0"/>
                <a:t>« ce que je veux concrètement dans 3-4 ans »</a:t>
              </a: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380CCFEA-4E41-46B7-961D-EC472ABE059C}"/>
              </a:ext>
            </a:extLst>
          </p:cNvPr>
          <p:cNvGrpSpPr/>
          <p:nvPr/>
        </p:nvGrpSpPr>
        <p:grpSpPr>
          <a:xfrm>
            <a:off x="456416" y="1384048"/>
            <a:ext cx="1794790" cy="1469837"/>
            <a:chOff x="9768120" y="3425047"/>
            <a:chExt cx="1794790" cy="1469837"/>
          </a:xfrm>
        </p:grpSpPr>
        <p:sp>
          <p:nvSpPr>
            <p:cNvPr id="26" name="Rectangle : coins arrondis 25">
              <a:extLst>
                <a:ext uri="{FF2B5EF4-FFF2-40B4-BE49-F238E27FC236}">
                  <a16:creationId xmlns:a16="http://schemas.microsoft.com/office/drawing/2014/main" id="{1B652592-84A3-496D-99EF-FF51B83E9D89}"/>
                </a:ext>
              </a:extLst>
            </p:cNvPr>
            <p:cNvSpPr/>
            <p:nvPr/>
          </p:nvSpPr>
          <p:spPr>
            <a:xfrm>
              <a:off x="9768120" y="3425047"/>
              <a:ext cx="1794790" cy="1469837"/>
            </a:xfrm>
            <a:prstGeom prst="roundRect">
              <a:avLst/>
            </a:prstGeom>
            <a:solidFill>
              <a:srgbClr val="0066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FR" dirty="0"/>
            </a:p>
          </p:txBody>
        </p:sp>
        <p:sp>
          <p:nvSpPr>
            <p:cNvPr id="27" name="Rectangle : coins arrondis 4">
              <a:extLst>
                <a:ext uri="{FF2B5EF4-FFF2-40B4-BE49-F238E27FC236}">
                  <a16:creationId xmlns:a16="http://schemas.microsoft.com/office/drawing/2014/main" id="{7295569A-17A5-41F5-9C32-5F5286EB58B1}"/>
                </a:ext>
              </a:extLst>
            </p:cNvPr>
            <p:cNvSpPr txBox="1"/>
            <p:nvPr/>
          </p:nvSpPr>
          <p:spPr>
            <a:xfrm>
              <a:off x="9845757" y="3496797"/>
              <a:ext cx="1639515" cy="1326335"/>
            </a:xfrm>
            <a:prstGeom prst="rect">
              <a:avLst/>
            </a:prstGeom>
            <a:solidFill>
              <a:srgbClr val="00660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b="1" dirty="0"/>
                <a:t>VALEURS PERSONNELLES</a:t>
              </a:r>
              <a:endParaRPr lang="fr-FR" sz="1600" b="1" kern="1200" dirty="0"/>
            </a:p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b="1" i="1" kern="1200" dirty="0"/>
                <a:t>« ce qui est vital pour moi  »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D1A201CB-6F3B-4714-B7EF-500ED6BCCDA0}"/>
              </a:ext>
            </a:extLst>
          </p:cNvPr>
          <p:cNvGrpSpPr/>
          <p:nvPr/>
        </p:nvGrpSpPr>
        <p:grpSpPr>
          <a:xfrm>
            <a:off x="172174" y="5002276"/>
            <a:ext cx="2259035" cy="1788122"/>
            <a:chOff x="4551392" y="1261869"/>
            <a:chExt cx="3009968" cy="882497"/>
          </a:xfrm>
        </p:grpSpPr>
        <p:sp>
          <p:nvSpPr>
            <p:cNvPr id="29" name="Rectangle : coins arrondis 28">
              <a:extLst>
                <a:ext uri="{FF2B5EF4-FFF2-40B4-BE49-F238E27FC236}">
                  <a16:creationId xmlns:a16="http://schemas.microsoft.com/office/drawing/2014/main" id="{0891957E-A278-4C29-938B-C09944BC2579}"/>
                </a:ext>
              </a:extLst>
            </p:cNvPr>
            <p:cNvSpPr/>
            <p:nvPr/>
          </p:nvSpPr>
          <p:spPr>
            <a:xfrm>
              <a:off x="4551392" y="1261869"/>
              <a:ext cx="3009968" cy="882497"/>
            </a:xfrm>
            <a:prstGeom prst="roundRect">
              <a:avLst/>
            </a:prstGeom>
            <a:solidFill>
              <a:srgbClr val="0066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31" name="Rectangle : coins arrondis 4">
              <a:extLst>
                <a:ext uri="{FF2B5EF4-FFF2-40B4-BE49-F238E27FC236}">
                  <a16:creationId xmlns:a16="http://schemas.microsoft.com/office/drawing/2014/main" id="{C7A9E91B-53DA-457E-8D1B-91A06C2534B0}"/>
                </a:ext>
              </a:extLst>
            </p:cNvPr>
            <p:cNvSpPr txBox="1"/>
            <p:nvPr/>
          </p:nvSpPr>
          <p:spPr>
            <a:xfrm>
              <a:off x="4706941" y="1325265"/>
              <a:ext cx="2768936" cy="745958"/>
            </a:xfrm>
            <a:prstGeom prst="rect">
              <a:avLst/>
            </a:prstGeom>
            <a:solidFill>
              <a:srgbClr val="00660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b="1" dirty="0"/>
                <a:t>OBJECTIFS COLLECTIFS </a:t>
              </a:r>
            </a:p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b="1" i="1" dirty="0"/>
                <a:t>Cohérence exploitation/filière</a:t>
              </a:r>
            </a:p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b="1" i="1" dirty="0"/>
                <a:t>Identité territoriale </a:t>
              </a:r>
              <a:endParaRPr lang="fr-FR" sz="1600" b="1" i="1" kern="1200" dirty="0"/>
            </a:p>
          </p:txBody>
        </p:sp>
      </p:grpSp>
      <p:sp>
        <p:nvSpPr>
          <p:cNvPr id="16" name="ZoneTexte 15">
            <a:extLst>
              <a:ext uri="{FF2B5EF4-FFF2-40B4-BE49-F238E27FC236}">
                <a16:creationId xmlns:a16="http://schemas.microsoft.com/office/drawing/2014/main" id="{EE3D1C53-5A98-4E8F-A1C4-C17BD51BFE51}"/>
              </a:ext>
            </a:extLst>
          </p:cNvPr>
          <p:cNvSpPr txBox="1"/>
          <p:nvPr/>
        </p:nvSpPr>
        <p:spPr>
          <a:xfrm>
            <a:off x="1818934" y="557439"/>
            <a:ext cx="106297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ym typeface="Wingdings" panose="05000000000000000000" pitchFamily="2" charset="2"/>
              </a:rPr>
              <a:t> </a:t>
            </a:r>
            <a:r>
              <a:rPr lang="fr-FR" dirty="0"/>
              <a:t>La stratégie permet de </a:t>
            </a:r>
            <a:r>
              <a:rPr lang="fr-FR" b="1" dirty="0"/>
              <a:t>clarifier les objectifs </a:t>
            </a:r>
            <a:r>
              <a:rPr lang="fr-FR" dirty="0"/>
              <a:t>des chefs d’exploitations, en lien avec les </a:t>
            </a:r>
            <a:r>
              <a:rPr lang="fr-FR" b="1" dirty="0"/>
              <a:t>objectifs collectifs</a:t>
            </a:r>
            <a:r>
              <a:rPr lang="fr-FR" dirty="0"/>
              <a:t>, et </a:t>
            </a:r>
            <a:r>
              <a:rPr lang="fr-FR" b="1" dirty="0"/>
              <a:t>la façon de les atteindre</a:t>
            </a:r>
            <a:r>
              <a:rPr lang="fr-FR" dirty="0"/>
              <a:t>. </a:t>
            </a:r>
          </a:p>
        </p:txBody>
      </p:sp>
      <p:graphicFrame>
        <p:nvGraphicFramePr>
          <p:cNvPr id="33" name="Diagramme 32">
            <a:extLst>
              <a:ext uri="{FF2B5EF4-FFF2-40B4-BE49-F238E27FC236}">
                <a16:creationId xmlns:a16="http://schemas.microsoft.com/office/drawing/2014/main" id="{18551AA2-1BE2-46C3-AD5C-53800E0050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5017411"/>
              </p:ext>
            </p:extLst>
          </p:nvPr>
        </p:nvGraphicFramePr>
        <p:xfrm>
          <a:off x="3339585" y="2246429"/>
          <a:ext cx="7437315" cy="3568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4F8B813C-E955-4BAB-B3C1-F6B644386902}"/>
              </a:ext>
            </a:extLst>
          </p:cNvPr>
          <p:cNvSpPr/>
          <p:nvPr/>
        </p:nvSpPr>
        <p:spPr>
          <a:xfrm>
            <a:off x="3080308" y="2121618"/>
            <a:ext cx="7904284" cy="4035668"/>
          </a:xfrm>
          <a:prstGeom prst="roundRect">
            <a:avLst/>
          </a:prstGeom>
          <a:noFill/>
          <a:ln w="381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F2BE584F-103C-419A-A2C8-C0D50A5CDC20}"/>
              </a:ext>
            </a:extLst>
          </p:cNvPr>
          <p:cNvSpPr/>
          <p:nvPr/>
        </p:nvSpPr>
        <p:spPr>
          <a:xfrm>
            <a:off x="2608375" y="1446878"/>
            <a:ext cx="9355133" cy="5167380"/>
          </a:xfrm>
          <a:prstGeom prst="roundRect">
            <a:avLst/>
          </a:prstGeom>
          <a:noFill/>
          <a:ln w="9525">
            <a:solidFill>
              <a:srgbClr val="C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05505F53-63C4-4928-8265-ED80DE99F0EF}"/>
              </a:ext>
            </a:extLst>
          </p:cNvPr>
          <p:cNvSpPr txBox="1"/>
          <p:nvPr/>
        </p:nvSpPr>
        <p:spPr>
          <a:xfrm>
            <a:off x="3327249" y="156138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Territoire et filière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5463C5F0-F634-4F86-B966-201E1BB1252D}"/>
              </a:ext>
            </a:extLst>
          </p:cNvPr>
          <p:cNvSpPr txBox="1"/>
          <p:nvPr/>
        </p:nvSpPr>
        <p:spPr>
          <a:xfrm>
            <a:off x="3482010" y="2441332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Exploitation </a:t>
            </a:r>
          </a:p>
        </p:txBody>
      </p:sp>
      <p:pic>
        <p:nvPicPr>
          <p:cNvPr id="40" name="Graphique 39" descr="Ajouter avec un remplissage uni">
            <a:extLst>
              <a:ext uri="{FF2B5EF4-FFF2-40B4-BE49-F238E27FC236}">
                <a16:creationId xmlns:a16="http://schemas.microsoft.com/office/drawing/2014/main" id="{CF4F5B3B-F64B-4AC1-8B08-9E80604A429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07408" y="2917125"/>
            <a:ext cx="252164" cy="252164"/>
          </a:xfrm>
          <a:prstGeom prst="rect">
            <a:avLst/>
          </a:prstGeom>
        </p:spPr>
      </p:pic>
      <p:pic>
        <p:nvPicPr>
          <p:cNvPr id="41" name="Graphique 40" descr="Ajouter avec un remplissage uni">
            <a:extLst>
              <a:ext uri="{FF2B5EF4-FFF2-40B4-BE49-F238E27FC236}">
                <a16:creationId xmlns:a16="http://schemas.microsoft.com/office/drawing/2014/main" id="{3165557B-55F8-4CB0-9087-1C580C4AEE1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07408" y="4688087"/>
            <a:ext cx="252164" cy="252164"/>
          </a:xfrm>
          <a:prstGeom prst="rect">
            <a:avLst/>
          </a:prstGeom>
        </p:spPr>
      </p:pic>
      <p:sp>
        <p:nvSpPr>
          <p:cNvPr id="42" name="Flèche : droite 41">
            <a:extLst>
              <a:ext uri="{FF2B5EF4-FFF2-40B4-BE49-F238E27FC236}">
                <a16:creationId xmlns:a16="http://schemas.microsoft.com/office/drawing/2014/main" id="{B9621A0B-9B64-4667-B8E0-613E3D4C9BC0}"/>
              </a:ext>
            </a:extLst>
          </p:cNvPr>
          <p:cNvSpPr/>
          <p:nvPr/>
        </p:nvSpPr>
        <p:spPr>
          <a:xfrm>
            <a:off x="2366111" y="3803933"/>
            <a:ext cx="891203" cy="43177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6640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7DE35B4-7B39-4EB8-B218-338EE7EAFC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8" r="1974"/>
          <a:stretch/>
        </p:blipFill>
        <p:spPr>
          <a:xfrm>
            <a:off x="3320715" y="1389288"/>
            <a:ext cx="8749017" cy="5420586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760B37-8F35-4EDD-8CAF-71F6BA44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F4430-40FB-43F8-BD22-B2FC0342DDBB}" type="slidenum">
              <a:rPr lang="fr-FR" smtClean="0"/>
              <a:t>9</a:t>
            </a:fld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F81D687-C3BB-4F9A-A45C-317AB6658ED0}"/>
              </a:ext>
            </a:extLst>
          </p:cNvPr>
          <p:cNvSpPr txBox="1"/>
          <p:nvPr/>
        </p:nvSpPr>
        <p:spPr>
          <a:xfrm>
            <a:off x="1944856" y="106051"/>
            <a:ext cx="6513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La résilience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4F5FCDB-9288-4223-8819-6358BAE8915E}"/>
              </a:ext>
            </a:extLst>
          </p:cNvPr>
          <p:cNvSpPr txBox="1"/>
          <p:nvPr/>
        </p:nvSpPr>
        <p:spPr>
          <a:xfrm>
            <a:off x="1759337" y="567716"/>
            <a:ext cx="1043266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Exploitation : </a:t>
            </a:r>
            <a:r>
              <a:rPr lang="fr-FR" sz="1600" dirty="0"/>
              <a:t>2 associés – 70 VL + génisses – autonome fourrage (foin ; maïs épis ; pâturage) – production de céréales – robot de traite – bonne organisation du travail (1 w-e sur 2 libre) – travail quotidien réalisable seul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BC074D8-D7F5-45AB-BE85-DDC2842D890B}"/>
              </a:ext>
            </a:extLst>
          </p:cNvPr>
          <p:cNvSpPr txBox="1"/>
          <p:nvPr/>
        </p:nvSpPr>
        <p:spPr>
          <a:xfrm>
            <a:off x="1700216" y="3362003"/>
            <a:ext cx="20656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1 aléa </a:t>
            </a:r>
          </a:p>
          <a:p>
            <a:pPr algn="ctr"/>
            <a:r>
              <a:rPr lang="fr-FR" b="1" dirty="0"/>
              <a:t>= </a:t>
            </a:r>
          </a:p>
          <a:p>
            <a:pPr algn="ctr"/>
            <a:r>
              <a:rPr lang="fr-FR" b="1" dirty="0"/>
              <a:t>Accident de travail </a:t>
            </a:r>
          </a:p>
        </p:txBody>
      </p:sp>
    </p:spTree>
    <p:extLst>
      <p:ext uri="{BB962C8B-B14F-4D97-AF65-F5344CB8AC3E}">
        <p14:creationId xmlns:p14="http://schemas.microsoft.com/office/powerpoint/2010/main" val="2745540307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pport de présentation_webinaire-v10" id="{4049DF97-6A37-4117-8871-B3CF84C9A844}" vid="{B603491D-6DE0-4739-BDA5-FC8CFD883FF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25d6c84-d8fc-4b41-8522-8d8b50cd79a1">
      <Terms xmlns="http://schemas.microsoft.com/office/infopath/2007/PartnerControls"/>
    </lcf76f155ced4ddcb4097134ff3c332f>
    <TaxCatchAll xmlns="41fee148-a1d3-482a-838f-103721a945da" xsi:nil="true"/>
    <Date xmlns="625d6c84-d8fc-4b41-8522-8d8b50cd79a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CB646E45E4B34AA6F02A395D5C1546" ma:contentTypeVersion="18" ma:contentTypeDescription="Crée un document." ma:contentTypeScope="" ma:versionID="9d830051887c5a0431b62fed7e6d11ff">
  <xsd:schema xmlns:xsd="http://www.w3.org/2001/XMLSchema" xmlns:xs="http://www.w3.org/2001/XMLSchema" xmlns:p="http://schemas.microsoft.com/office/2006/metadata/properties" xmlns:ns2="625d6c84-d8fc-4b41-8522-8d8b50cd79a1" xmlns:ns3="41fee148-a1d3-482a-838f-103721a945da" targetNamespace="http://schemas.microsoft.com/office/2006/metadata/properties" ma:root="true" ma:fieldsID="abe9f792a56efa80a7c7e63b539dbce9" ns2:_="" ns3:_="">
    <xsd:import namespace="625d6c84-d8fc-4b41-8522-8d8b50cd79a1"/>
    <xsd:import namespace="41fee148-a1d3-482a-838f-103721a945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CR" minOccurs="0"/>
                <xsd:element ref="ns2:Dat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d6c84-d8fc-4b41-8522-8d8b50cd79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b0a452a2-0d47-4409-b9b9-661675e097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" ma:index="23" nillable="true" ma:displayName="Date" ma:format="DateOnly" ma:internalName="Date">
      <xsd:simpleType>
        <xsd:restriction base="dms:DateTim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fee148-a1d3-482a-838f-103721a945d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cba90b2-e702-4607-93f2-801acdb89d33}" ma:internalName="TaxCatchAll" ma:showField="CatchAllData" ma:web="41fee148-a1d3-482a-838f-103721a945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14DF75-0B53-45E2-916A-A3D3D09481A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556265-6177-4BC4-8C55-69396F997AB6}">
  <ds:schemaRefs>
    <ds:schemaRef ds:uri="http://schemas.microsoft.com/office/2006/metadata/properties"/>
    <ds:schemaRef ds:uri="http://schemas.microsoft.com/office/infopath/2007/PartnerControls"/>
    <ds:schemaRef ds:uri="625d6c84-d8fc-4b41-8522-8d8b50cd79a1"/>
    <ds:schemaRef ds:uri="41fee148-a1d3-482a-838f-103721a945da"/>
  </ds:schemaRefs>
</ds:datastoreItem>
</file>

<file path=customXml/itemProps3.xml><?xml version="1.0" encoding="utf-8"?>
<ds:datastoreItem xmlns:ds="http://schemas.openxmlformats.org/officeDocument/2006/customXml" ds:itemID="{9C34D5D7-B382-4DE0-B7C2-569FBEB99B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5d6c84-d8fc-4b41-8522-8d8b50cd79a1"/>
    <ds:schemaRef ds:uri="41fee148-a1d3-482a-838f-103721a945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3116</Words>
  <Application>Microsoft Office PowerPoint</Application>
  <PresentationFormat>Grand écran</PresentationFormat>
  <Paragraphs>656</Paragraphs>
  <Slides>30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8" baseType="lpstr">
      <vt:lpstr>Arial</vt:lpstr>
      <vt:lpstr>Arial Rounded MT Bold</vt:lpstr>
      <vt:lpstr>Berringer</vt:lpstr>
      <vt:lpstr>Calibri</vt:lpstr>
      <vt:lpstr>Century Gothic</vt:lpstr>
      <vt:lpstr>Symbol</vt:lpstr>
      <vt:lpstr>Wingdings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SOMMAIRE</dc:title>
  <dc:creator>Adrien Orsal</dc:creator>
  <cp:lastModifiedBy>Sylvie LIOTHAUD</cp:lastModifiedBy>
  <cp:revision>12</cp:revision>
  <dcterms:created xsi:type="dcterms:W3CDTF">2021-06-02T14:59:59Z</dcterms:created>
  <dcterms:modified xsi:type="dcterms:W3CDTF">2026-02-02T15:05:52Z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0x010100CBCB646E45E4B34AA6F02A395D5C1546</vt:lpwstr>
  </property>
  <property fmtid="{D5CDD505-2E9C-101B-9397-08002B2CF9AE}" pid="3" name="Order">
    <vt:r8>11005800</vt:r8>
  </property>
  <property fmtid="{D5CDD505-2E9C-101B-9397-08002B2CF9AE}" pid="4" name="MediaServiceImageTags">
    <vt:lpwstr/>
  </property>
</Properties>
</file>